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  <p:sldMasterId id="2147483754" r:id="rId2"/>
    <p:sldMasterId id="2147483758" r:id="rId3"/>
    <p:sldMasterId id="2147483761" r:id="rId4"/>
  </p:sldMasterIdLst>
  <p:notesMasterIdLst>
    <p:notesMasterId r:id="rId16"/>
  </p:notesMasterIdLst>
  <p:handoutMasterIdLst>
    <p:handoutMasterId r:id="rId17"/>
  </p:handoutMasterIdLst>
  <p:sldIdLst>
    <p:sldId id="318" r:id="rId5"/>
    <p:sldId id="303" r:id="rId6"/>
    <p:sldId id="306" r:id="rId7"/>
    <p:sldId id="323" r:id="rId8"/>
    <p:sldId id="308" r:id="rId9"/>
    <p:sldId id="319" r:id="rId10"/>
    <p:sldId id="305" r:id="rId11"/>
    <p:sldId id="311" r:id="rId12"/>
    <p:sldId id="312" r:id="rId13"/>
    <p:sldId id="316" r:id="rId14"/>
    <p:sldId id="317" r:id="rId15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55522"/>
    <a:srgbClr val="FFFFFF"/>
    <a:srgbClr val="631918"/>
    <a:srgbClr val="800000"/>
    <a:srgbClr val="FAC090"/>
    <a:srgbClr val="EEECE1"/>
    <a:srgbClr val="F3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286" autoAdjust="0"/>
  </p:normalViewPr>
  <p:slideViewPr>
    <p:cSldViewPr>
      <p:cViewPr>
        <p:scale>
          <a:sx n="87" d="100"/>
          <a:sy n="87" d="100"/>
        </p:scale>
        <p:origin x="-54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3912" y="-7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explosion val="7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410237097838797E-2"/>
                  <c:y val="0.1081032663037440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006018939072129"/>
                  <c:y val="-0.1757426952560826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42%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82396673256321"/>
                  <c:y val="4.901801372806355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INDUSTRY 8%</c:v>
                </c:pt>
                <c:pt idx="1">
                  <c:v>TRANSPORT 6%</c:v>
                </c:pt>
                <c:pt idx="2">
                  <c:v>BUILDINGS 42%</c:v>
                </c:pt>
                <c:pt idx="3">
                  <c:v>CROSS CUTTING 44%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42</c:v>
                </c:pt>
                <c:pt idx="3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b="1"/>
            </a:pPr>
            <a:endParaRPr lang="en-US"/>
          </a:p>
        </c:txPr>
      </c:legendEntry>
      <c:layout>
        <c:manualLayout>
          <c:xMode val="edge"/>
          <c:yMode val="edge"/>
          <c:x val="0.60974965199945108"/>
          <c:y val="7.7742287893937709E-2"/>
          <c:w val="0.3557541809080037"/>
          <c:h val="0.698569047883568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9B83D-C1B5-4622-87AC-A535978792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5261108-C854-419F-86DA-E2B1D621BBE3}">
      <dgm:prSet phldrT="[Text]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Improve definition of decarbonised building stock</a:t>
          </a:r>
          <a:endParaRPr lang="en-GB" b="0" dirty="0">
            <a:solidFill>
              <a:schemeClr val="tx1"/>
            </a:solidFill>
          </a:endParaRPr>
        </a:p>
      </dgm:t>
    </dgm:pt>
    <dgm:pt modelId="{938A80CB-17CC-405C-AC90-F8383C49EA8F}" type="parTrans" cxnId="{6B791D00-84B9-405C-AF76-A7A457126881}">
      <dgm:prSet/>
      <dgm:spPr/>
      <dgm:t>
        <a:bodyPr/>
        <a:lstStyle/>
        <a:p>
          <a:endParaRPr lang="en-GB"/>
        </a:p>
      </dgm:t>
    </dgm:pt>
    <dgm:pt modelId="{DA79D82A-C6BC-4A7D-9A7D-5533816FE088}" type="sibTrans" cxnId="{6B791D00-84B9-405C-AF76-A7A457126881}">
      <dgm:prSet/>
      <dgm:spPr/>
      <dgm:t>
        <a:bodyPr/>
        <a:lstStyle/>
        <a:p>
          <a:endParaRPr lang="en-GB"/>
        </a:p>
      </dgm:t>
    </dgm:pt>
    <dgm:pt modelId="{FDB0EDBE-9607-42D5-8B8E-1761E9960E4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Introduce</a:t>
          </a:r>
          <a:r>
            <a:rPr lang="en-GB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renovation</a:t>
          </a:r>
          <a:r>
            <a:rPr lang="en-GB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at</a:t>
          </a:r>
          <a:r>
            <a:rPr lang="en-GB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trigger</a:t>
          </a:r>
          <a:r>
            <a:rPr lang="en-GB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points</a:t>
          </a:r>
          <a:endParaRPr lang="en-GB" b="0" dirty="0">
            <a:solidFill>
              <a:schemeClr val="tx1"/>
            </a:solidFill>
          </a:endParaRPr>
        </a:p>
      </dgm:t>
    </dgm:pt>
    <dgm:pt modelId="{F5280424-338B-4BC4-883B-E0F63652A30D}" type="parTrans" cxnId="{4487D750-72EF-4798-A156-339F8195FEB9}">
      <dgm:prSet/>
      <dgm:spPr/>
      <dgm:t>
        <a:bodyPr/>
        <a:lstStyle/>
        <a:p>
          <a:endParaRPr lang="en-GB"/>
        </a:p>
      </dgm:t>
    </dgm:pt>
    <dgm:pt modelId="{87B51161-F0A1-4D28-BABA-6A598A230B5E}" type="sibTrans" cxnId="{4487D750-72EF-4798-A156-339F8195FEB9}">
      <dgm:prSet/>
      <dgm:spPr/>
      <dgm:t>
        <a:bodyPr/>
        <a:lstStyle/>
        <a:p>
          <a:endParaRPr lang="en-GB"/>
        </a:p>
      </dgm:t>
    </dgm:pt>
    <dgm:pt modelId="{1D105689-4928-42DC-919A-F162564B6DB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Provide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advice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to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consumers</a:t>
          </a:r>
          <a:endParaRPr lang="en-GB" b="0" dirty="0">
            <a:solidFill>
              <a:schemeClr val="tx1"/>
            </a:solidFill>
          </a:endParaRPr>
        </a:p>
      </dgm:t>
    </dgm:pt>
    <dgm:pt modelId="{01522BAB-897A-4FFE-A6D9-5826268EA41F}" type="parTrans" cxnId="{03C99E48-8B1F-4BC4-AA23-E098DA326B1F}">
      <dgm:prSet/>
      <dgm:spPr/>
      <dgm:t>
        <a:bodyPr/>
        <a:lstStyle/>
        <a:p>
          <a:endParaRPr lang="en-GB"/>
        </a:p>
      </dgm:t>
    </dgm:pt>
    <dgm:pt modelId="{B5F7950F-DFD9-4D7D-92BD-D10D3E6CF3A3}" type="sibTrans" cxnId="{03C99E48-8B1F-4BC4-AA23-E098DA326B1F}">
      <dgm:prSet/>
      <dgm:spPr/>
      <dgm:t>
        <a:bodyPr/>
        <a:lstStyle/>
        <a:p>
          <a:endParaRPr lang="en-GB"/>
        </a:p>
      </dgm:t>
    </dgm:pt>
    <dgm:pt modelId="{01485258-A8F3-426D-8E73-ED43FBBDD1C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Increase</a:t>
          </a:r>
          <a:r>
            <a:rPr lang="en-GB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overall</a:t>
          </a:r>
          <a:r>
            <a:rPr lang="en-GB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energy</a:t>
          </a:r>
          <a:r>
            <a:rPr lang="en-GB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efficiency</a:t>
          </a:r>
          <a:r>
            <a:rPr lang="en-GB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b="0" dirty="0" smtClean="0">
              <a:solidFill>
                <a:schemeClr val="tx1"/>
              </a:solidFill>
            </a:rPr>
            <a:t>ambition</a:t>
          </a:r>
          <a:endParaRPr lang="en-GB" b="0" dirty="0">
            <a:solidFill>
              <a:schemeClr val="tx1"/>
            </a:solidFill>
          </a:endParaRPr>
        </a:p>
      </dgm:t>
    </dgm:pt>
    <dgm:pt modelId="{09F2A2DD-48BE-4983-AEF6-E0F83308FC28}" type="parTrans" cxnId="{0E9961FF-712C-458C-909D-BC9EB3D72AD1}">
      <dgm:prSet/>
      <dgm:spPr/>
      <dgm:t>
        <a:bodyPr/>
        <a:lstStyle/>
        <a:p>
          <a:endParaRPr lang="en-GB"/>
        </a:p>
      </dgm:t>
    </dgm:pt>
    <dgm:pt modelId="{DA280733-AD16-4F6C-A2EF-CA0A2FD6354D}" type="sibTrans" cxnId="{0E9961FF-712C-458C-909D-BC9EB3D72AD1}">
      <dgm:prSet/>
      <dgm:spPr/>
      <dgm:t>
        <a:bodyPr/>
        <a:lstStyle/>
        <a:p>
          <a:endParaRPr lang="en-GB"/>
        </a:p>
      </dgm:t>
    </dgm:pt>
    <dgm:pt modelId="{DED32374-C90D-4520-BBCE-577435E69A5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900" b="0" dirty="0" smtClean="0">
              <a:solidFill>
                <a:schemeClr val="tx1"/>
              </a:solidFill>
            </a:rPr>
            <a:t>Stronger  energy savings</a:t>
          </a:r>
          <a:r>
            <a:rPr lang="en-GB" sz="1900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1900" b="0" dirty="0" smtClean="0">
              <a:solidFill>
                <a:schemeClr val="tx1"/>
              </a:solidFill>
            </a:rPr>
            <a:t>obligations </a:t>
          </a:r>
        </a:p>
        <a:p>
          <a:r>
            <a:rPr lang="en-GB" sz="1900" b="0" dirty="0" smtClean="0">
              <a:solidFill>
                <a:schemeClr val="tx1"/>
              </a:solidFill>
            </a:rPr>
            <a:t>to deliver renovations</a:t>
          </a:r>
          <a:endParaRPr lang="en-GB" sz="1900" b="0" dirty="0">
            <a:solidFill>
              <a:schemeClr val="tx1"/>
            </a:solidFill>
          </a:endParaRPr>
        </a:p>
      </dgm:t>
    </dgm:pt>
    <dgm:pt modelId="{D1F8A607-03E1-4DF3-A85F-D2E520AB2EB9}" type="parTrans" cxnId="{E1571618-B661-45F5-B20C-E719303BCF69}">
      <dgm:prSet/>
      <dgm:spPr/>
      <dgm:t>
        <a:bodyPr/>
        <a:lstStyle/>
        <a:p>
          <a:endParaRPr lang="en-GB"/>
        </a:p>
      </dgm:t>
    </dgm:pt>
    <dgm:pt modelId="{AD79C90D-9D85-48AC-9457-A5213B3A010A}" type="sibTrans" cxnId="{E1571618-B661-45F5-B20C-E719303BCF69}">
      <dgm:prSet/>
      <dgm:spPr/>
      <dgm:t>
        <a:bodyPr/>
        <a:lstStyle/>
        <a:p>
          <a:endParaRPr lang="en-GB"/>
        </a:p>
      </dgm:t>
    </dgm:pt>
    <dgm:pt modelId="{121D2320-11CC-4240-8883-1C412C07D17B}" type="pres">
      <dgm:prSet presAssocID="{0FA9B83D-C1B5-4622-87AC-A53597879246}" presName="linearFlow" presStyleCnt="0">
        <dgm:presLayoutVars>
          <dgm:dir/>
          <dgm:resizeHandles val="exact"/>
        </dgm:presLayoutVars>
      </dgm:prSet>
      <dgm:spPr/>
    </dgm:pt>
    <dgm:pt modelId="{5D19D400-4EAF-422F-90A4-0091108951BE}" type="pres">
      <dgm:prSet presAssocID="{75261108-C854-419F-86DA-E2B1D621BBE3}" presName="composite" presStyleCnt="0"/>
      <dgm:spPr/>
    </dgm:pt>
    <dgm:pt modelId="{C702880A-160A-4CD4-8925-1239748BC414}" type="pres">
      <dgm:prSet presAssocID="{75261108-C854-419F-86DA-E2B1D621BBE3}" presName="imgShp" presStyleLbl="fgImgPlace1" presStyleIdx="0" presStyleCnt="5"/>
      <dgm:spPr/>
    </dgm:pt>
    <dgm:pt modelId="{0904AFA9-0271-40F4-975F-02E631C628D8}" type="pres">
      <dgm:prSet presAssocID="{75261108-C854-419F-86DA-E2B1D621BBE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F7DA06-835B-408F-BA65-A37A4267509C}" type="pres">
      <dgm:prSet presAssocID="{DA79D82A-C6BC-4A7D-9A7D-5533816FE088}" presName="spacing" presStyleCnt="0"/>
      <dgm:spPr/>
    </dgm:pt>
    <dgm:pt modelId="{15B7BD8D-4BF0-49EE-8F12-85D7157E67D7}" type="pres">
      <dgm:prSet presAssocID="{FDB0EDBE-9607-42D5-8B8E-1761E9960E49}" presName="composite" presStyleCnt="0"/>
      <dgm:spPr/>
    </dgm:pt>
    <dgm:pt modelId="{BE26547B-88F6-4E35-AF9D-7A13C8903F61}" type="pres">
      <dgm:prSet presAssocID="{FDB0EDBE-9607-42D5-8B8E-1761E9960E49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4C35ADE-3E54-411B-8A70-ABC9627B2F21}" type="pres">
      <dgm:prSet presAssocID="{FDB0EDBE-9607-42D5-8B8E-1761E9960E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995B8B-19D1-4860-BC1F-1198557BDB4D}" type="pres">
      <dgm:prSet presAssocID="{87B51161-F0A1-4D28-BABA-6A598A230B5E}" presName="spacing" presStyleCnt="0"/>
      <dgm:spPr/>
    </dgm:pt>
    <dgm:pt modelId="{F06B79EA-C4C2-4BCE-BB27-643E7D09AF7E}" type="pres">
      <dgm:prSet presAssocID="{1D105689-4928-42DC-919A-F162564B6DBB}" presName="composite" presStyleCnt="0"/>
      <dgm:spPr/>
    </dgm:pt>
    <dgm:pt modelId="{801B931B-EE5B-48B0-87B3-B3716D5A0DC5}" type="pres">
      <dgm:prSet presAssocID="{1D105689-4928-42DC-919A-F162564B6DBB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D0F2211-1C63-4DED-B8F0-6A063A5C9FFA}" type="pres">
      <dgm:prSet presAssocID="{1D105689-4928-42DC-919A-F162564B6DB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EF843A-6B8D-4137-9DCA-F129BC1156DC}" type="pres">
      <dgm:prSet presAssocID="{B5F7950F-DFD9-4D7D-92BD-D10D3E6CF3A3}" presName="spacing" presStyleCnt="0"/>
      <dgm:spPr/>
    </dgm:pt>
    <dgm:pt modelId="{A1BA2190-F05C-495F-910D-716A6CAB81E7}" type="pres">
      <dgm:prSet presAssocID="{01485258-A8F3-426D-8E73-ED43FBBDD1CA}" presName="composite" presStyleCnt="0"/>
      <dgm:spPr/>
    </dgm:pt>
    <dgm:pt modelId="{2B2A0939-7064-41AF-94F1-A506F32134DE}" type="pres">
      <dgm:prSet presAssocID="{01485258-A8F3-426D-8E73-ED43FBBDD1CA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4FA9F2-C490-455E-88B3-01964C0B0DB3}" type="pres">
      <dgm:prSet presAssocID="{01485258-A8F3-426D-8E73-ED43FBBDD1CA}" presName="txShp" presStyleLbl="node1" presStyleIdx="3" presStyleCnt="5" custLinFactNeighborX="-534" custLinFactNeighborY="-54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6103C6-4050-45D0-8770-8992BD195B24}" type="pres">
      <dgm:prSet presAssocID="{DA280733-AD16-4F6C-A2EF-CA0A2FD6354D}" presName="spacing" presStyleCnt="0"/>
      <dgm:spPr/>
    </dgm:pt>
    <dgm:pt modelId="{EF4D0094-19A4-4776-BE7A-E1FA08861014}" type="pres">
      <dgm:prSet presAssocID="{DED32374-C90D-4520-BBCE-577435E69A57}" presName="composite" presStyleCnt="0"/>
      <dgm:spPr/>
    </dgm:pt>
    <dgm:pt modelId="{4E936C6D-05D2-4301-BBBE-F5F5CA011670}" type="pres">
      <dgm:prSet presAssocID="{DED32374-C90D-4520-BBCE-577435E69A57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534E305-8B87-423E-8033-3B96056BF581}" type="pres">
      <dgm:prSet presAssocID="{DED32374-C90D-4520-BBCE-577435E69A5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791D00-84B9-405C-AF76-A7A457126881}" srcId="{0FA9B83D-C1B5-4622-87AC-A53597879246}" destId="{75261108-C854-419F-86DA-E2B1D621BBE3}" srcOrd="0" destOrd="0" parTransId="{938A80CB-17CC-405C-AC90-F8383C49EA8F}" sibTransId="{DA79D82A-C6BC-4A7D-9A7D-5533816FE088}"/>
    <dgm:cxn modelId="{0E9961FF-712C-458C-909D-BC9EB3D72AD1}" srcId="{0FA9B83D-C1B5-4622-87AC-A53597879246}" destId="{01485258-A8F3-426D-8E73-ED43FBBDD1CA}" srcOrd="3" destOrd="0" parTransId="{09F2A2DD-48BE-4983-AEF6-E0F83308FC28}" sibTransId="{DA280733-AD16-4F6C-A2EF-CA0A2FD6354D}"/>
    <dgm:cxn modelId="{A39B1600-D45B-4703-A596-0632D04CE0B3}" type="presOf" srcId="{0FA9B83D-C1B5-4622-87AC-A53597879246}" destId="{121D2320-11CC-4240-8883-1C412C07D17B}" srcOrd="0" destOrd="0" presId="urn:microsoft.com/office/officeart/2005/8/layout/vList3"/>
    <dgm:cxn modelId="{B0084D48-361F-4403-90F4-89B60A8B5779}" type="presOf" srcId="{FDB0EDBE-9607-42D5-8B8E-1761E9960E49}" destId="{94C35ADE-3E54-411B-8A70-ABC9627B2F21}" srcOrd="0" destOrd="0" presId="urn:microsoft.com/office/officeart/2005/8/layout/vList3"/>
    <dgm:cxn modelId="{4FE22E27-E0B4-47A0-B22C-4DC75CC0E75A}" type="presOf" srcId="{DED32374-C90D-4520-BBCE-577435E69A57}" destId="{B534E305-8B87-423E-8033-3B96056BF581}" srcOrd="0" destOrd="0" presId="urn:microsoft.com/office/officeart/2005/8/layout/vList3"/>
    <dgm:cxn modelId="{C68A33C5-7C60-4173-8E18-89B02CD54475}" type="presOf" srcId="{01485258-A8F3-426D-8E73-ED43FBBDD1CA}" destId="{034FA9F2-C490-455E-88B3-01964C0B0DB3}" srcOrd="0" destOrd="0" presId="urn:microsoft.com/office/officeart/2005/8/layout/vList3"/>
    <dgm:cxn modelId="{EE2AE7BE-AFA1-4C96-9D3C-2A9A0AA2B6D7}" type="presOf" srcId="{1D105689-4928-42DC-919A-F162564B6DBB}" destId="{FD0F2211-1C63-4DED-B8F0-6A063A5C9FFA}" srcOrd="0" destOrd="0" presId="urn:microsoft.com/office/officeart/2005/8/layout/vList3"/>
    <dgm:cxn modelId="{03C99E48-8B1F-4BC4-AA23-E098DA326B1F}" srcId="{0FA9B83D-C1B5-4622-87AC-A53597879246}" destId="{1D105689-4928-42DC-919A-F162564B6DBB}" srcOrd="2" destOrd="0" parTransId="{01522BAB-897A-4FFE-A6D9-5826268EA41F}" sibTransId="{B5F7950F-DFD9-4D7D-92BD-D10D3E6CF3A3}"/>
    <dgm:cxn modelId="{E1571618-B661-45F5-B20C-E719303BCF69}" srcId="{0FA9B83D-C1B5-4622-87AC-A53597879246}" destId="{DED32374-C90D-4520-BBCE-577435E69A57}" srcOrd="4" destOrd="0" parTransId="{D1F8A607-03E1-4DF3-A85F-D2E520AB2EB9}" sibTransId="{AD79C90D-9D85-48AC-9457-A5213B3A010A}"/>
    <dgm:cxn modelId="{4487D750-72EF-4798-A156-339F8195FEB9}" srcId="{0FA9B83D-C1B5-4622-87AC-A53597879246}" destId="{FDB0EDBE-9607-42D5-8B8E-1761E9960E49}" srcOrd="1" destOrd="0" parTransId="{F5280424-338B-4BC4-883B-E0F63652A30D}" sibTransId="{87B51161-F0A1-4D28-BABA-6A598A230B5E}"/>
    <dgm:cxn modelId="{9F8D553B-D1D9-40B1-8CB7-3F77DF3343DD}" type="presOf" srcId="{75261108-C854-419F-86DA-E2B1D621BBE3}" destId="{0904AFA9-0271-40F4-975F-02E631C628D8}" srcOrd="0" destOrd="0" presId="urn:microsoft.com/office/officeart/2005/8/layout/vList3"/>
    <dgm:cxn modelId="{B6480978-CF40-4BEB-AD08-3187E7263AD4}" type="presParOf" srcId="{121D2320-11CC-4240-8883-1C412C07D17B}" destId="{5D19D400-4EAF-422F-90A4-0091108951BE}" srcOrd="0" destOrd="0" presId="urn:microsoft.com/office/officeart/2005/8/layout/vList3"/>
    <dgm:cxn modelId="{50F1242E-03EF-4197-B3E0-1C7FABABC204}" type="presParOf" srcId="{5D19D400-4EAF-422F-90A4-0091108951BE}" destId="{C702880A-160A-4CD4-8925-1239748BC414}" srcOrd="0" destOrd="0" presId="urn:microsoft.com/office/officeart/2005/8/layout/vList3"/>
    <dgm:cxn modelId="{2A9CA233-79A8-446D-A9C2-0E23FEB0EDCA}" type="presParOf" srcId="{5D19D400-4EAF-422F-90A4-0091108951BE}" destId="{0904AFA9-0271-40F4-975F-02E631C628D8}" srcOrd="1" destOrd="0" presId="urn:microsoft.com/office/officeart/2005/8/layout/vList3"/>
    <dgm:cxn modelId="{A60AD9E5-B52E-4385-A765-0B5501D12CED}" type="presParOf" srcId="{121D2320-11CC-4240-8883-1C412C07D17B}" destId="{73F7DA06-835B-408F-BA65-A37A4267509C}" srcOrd="1" destOrd="0" presId="urn:microsoft.com/office/officeart/2005/8/layout/vList3"/>
    <dgm:cxn modelId="{0BB112A2-F0E8-43FD-AB11-897D6440412A}" type="presParOf" srcId="{121D2320-11CC-4240-8883-1C412C07D17B}" destId="{15B7BD8D-4BF0-49EE-8F12-85D7157E67D7}" srcOrd="2" destOrd="0" presId="urn:microsoft.com/office/officeart/2005/8/layout/vList3"/>
    <dgm:cxn modelId="{CB0B1A70-A305-4350-BCA5-DD2B3A1CD8BC}" type="presParOf" srcId="{15B7BD8D-4BF0-49EE-8F12-85D7157E67D7}" destId="{BE26547B-88F6-4E35-AF9D-7A13C8903F61}" srcOrd="0" destOrd="0" presId="urn:microsoft.com/office/officeart/2005/8/layout/vList3"/>
    <dgm:cxn modelId="{14D5741E-98CF-4754-A099-01EB336AAD4E}" type="presParOf" srcId="{15B7BD8D-4BF0-49EE-8F12-85D7157E67D7}" destId="{94C35ADE-3E54-411B-8A70-ABC9627B2F21}" srcOrd="1" destOrd="0" presId="urn:microsoft.com/office/officeart/2005/8/layout/vList3"/>
    <dgm:cxn modelId="{123423DE-5A24-4AA1-8A78-58B2C00E7278}" type="presParOf" srcId="{121D2320-11CC-4240-8883-1C412C07D17B}" destId="{50995B8B-19D1-4860-BC1F-1198557BDB4D}" srcOrd="3" destOrd="0" presId="urn:microsoft.com/office/officeart/2005/8/layout/vList3"/>
    <dgm:cxn modelId="{E68E7E4F-2793-4EFA-83F3-3CD69B616A82}" type="presParOf" srcId="{121D2320-11CC-4240-8883-1C412C07D17B}" destId="{F06B79EA-C4C2-4BCE-BB27-643E7D09AF7E}" srcOrd="4" destOrd="0" presId="urn:microsoft.com/office/officeart/2005/8/layout/vList3"/>
    <dgm:cxn modelId="{2757F904-9528-496B-ABD0-250F24E0BC97}" type="presParOf" srcId="{F06B79EA-C4C2-4BCE-BB27-643E7D09AF7E}" destId="{801B931B-EE5B-48B0-87B3-B3716D5A0DC5}" srcOrd="0" destOrd="0" presId="urn:microsoft.com/office/officeart/2005/8/layout/vList3"/>
    <dgm:cxn modelId="{57782F89-1773-4ABF-ADD2-BD2B34BFF4CB}" type="presParOf" srcId="{F06B79EA-C4C2-4BCE-BB27-643E7D09AF7E}" destId="{FD0F2211-1C63-4DED-B8F0-6A063A5C9FFA}" srcOrd="1" destOrd="0" presId="urn:microsoft.com/office/officeart/2005/8/layout/vList3"/>
    <dgm:cxn modelId="{0AEC0AFD-57A8-4D6B-B5CF-C20083A8BE7F}" type="presParOf" srcId="{121D2320-11CC-4240-8883-1C412C07D17B}" destId="{38EF843A-6B8D-4137-9DCA-F129BC1156DC}" srcOrd="5" destOrd="0" presId="urn:microsoft.com/office/officeart/2005/8/layout/vList3"/>
    <dgm:cxn modelId="{C5E7D11F-6DFC-4073-8E7A-D97360D7EFA6}" type="presParOf" srcId="{121D2320-11CC-4240-8883-1C412C07D17B}" destId="{A1BA2190-F05C-495F-910D-716A6CAB81E7}" srcOrd="6" destOrd="0" presId="urn:microsoft.com/office/officeart/2005/8/layout/vList3"/>
    <dgm:cxn modelId="{C0525564-2E87-4361-9673-CEBD1C55ADD8}" type="presParOf" srcId="{A1BA2190-F05C-495F-910D-716A6CAB81E7}" destId="{2B2A0939-7064-41AF-94F1-A506F32134DE}" srcOrd="0" destOrd="0" presId="urn:microsoft.com/office/officeart/2005/8/layout/vList3"/>
    <dgm:cxn modelId="{3AAA5EC9-5319-4DD5-92C9-97A76A0B675F}" type="presParOf" srcId="{A1BA2190-F05C-495F-910D-716A6CAB81E7}" destId="{034FA9F2-C490-455E-88B3-01964C0B0DB3}" srcOrd="1" destOrd="0" presId="urn:microsoft.com/office/officeart/2005/8/layout/vList3"/>
    <dgm:cxn modelId="{1A0F8558-6BAA-453A-8B67-3E62AA575FEA}" type="presParOf" srcId="{121D2320-11CC-4240-8883-1C412C07D17B}" destId="{EE6103C6-4050-45D0-8770-8992BD195B24}" srcOrd="7" destOrd="0" presId="urn:microsoft.com/office/officeart/2005/8/layout/vList3"/>
    <dgm:cxn modelId="{3EA3EA55-11A7-4BAF-9CD6-83828F7763BF}" type="presParOf" srcId="{121D2320-11CC-4240-8883-1C412C07D17B}" destId="{EF4D0094-19A4-4776-BE7A-E1FA08861014}" srcOrd="8" destOrd="0" presId="urn:microsoft.com/office/officeart/2005/8/layout/vList3"/>
    <dgm:cxn modelId="{7B6D843E-48FD-4695-998B-408E13A8513C}" type="presParOf" srcId="{EF4D0094-19A4-4776-BE7A-E1FA08861014}" destId="{4E936C6D-05D2-4301-BBBE-F5F5CA011670}" srcOrd="0" destOrd="0" presId="urn:microsoft.com/office/officeart/2005/8/layout/vList3"/>
    <dgm:cxn modelId="{E9EE84AA-70CE-4A29-8415-FCE52129F141}" type="presParOf" srcId="{EF4D0094-19A4-4776-BE7A-E1FA08861014}" destId="{B534E305-8B87-423E-8033-3B96056BF5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4AFA9-0271-40F4-975F-02E631C628D8}">
      <dsp:nvSpPr>
        <dsp:cNvPr id="0" name=""/>
        <dsp:cNvSpPr/>
      </dsp:nvSpPr>
      <dsp:spPr>
        <a:xfrm rot="10800000">
          <a:off x="1618740" y="1177"/>
          <a:ext cx="5746238" cy="685517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solidFill>
                <a:schemeClr val="tx1"/>
              </a:solidFill>
            </a:rPr>
            <a:t>Improve definition of decarbonised building stock</a:t>
          </a:r>
          <a:endParaRPr lang="en-GB" sz="2000" b="0" kern="1200" dirty="0">
            <a:solidFill>
              <a:schemeClr val="tx1"/>
            </a:solidFill>
          </a:endParaRPr>
        </a:p>
      </dsp:txBody>
      <dsp:txXfrm rot="10800000">
        <a:off x="1790119" y="1177"/>
        <a:ext cx="5574859" cy="685517"/>
      </dsp:txXfrm>
    </dsp:sp>
    <dsp:sp modelId="{C702880A-160A-4CD4-8925-1239748BC414}">
      <dsp:nvSpPr>
        <dsp:cNvPr id="0" name=""/>
        <dsp:cNvSpPr/>
      </dsp:nvSpPr>
      <dsp:spPr>
        <a:xfrm>
          <a:off x="1275981" y="1177"/>
          <a:ext cx="685517" cy="6855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35ADE-3E54-411B-8A70-ABC9627B2F21}">
      <dsp:nvSpPr>
        <dsp:cNvPr id="0" name=""/>
        <dsp:cNvSpPr/>
      </dsp:nvSpPr>
      <dsp:spPr>
        <a:xfrm rot="10800000">
          <a:off x="1618740" y="891327"/>
          <a:ext cx="5746238" cy="685517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solidFill>
                <a:schemeClr val="tx1"/>
              </a:solidFill>
            </a:rPr>
            <a:t>Introduce</a:t>
          </a:r>
          <a:r>
            <a:rPr lang="en-GB" sz="20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renovation</a:t>
          </a:r>
          <a:r>
            <a:rPr lang="en-GB" sz="20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at</a:t>
          </a:r>
          <a:r>
            <a:rPr lang="en-GB" sz="20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trigger</a:t>
          </a:r>
          <a:r>
            <a:rPr lang="en-GB" sz="20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points</a:t>
          </a:r>
          <a:endParaRPr lang="en-GB" sz="2000" b="0" kern="1200" dirty="0">
            <a:solidFill>
              <a:schemeClr val="tx1"/>
            </a:solidFill>
          </a:endParaRPr>
        </a:p>
      </dsp:txBody>
      <dsp:txXfrm rot="10800000">
        <a:off x="1790119" y="891327"/>
        <a:ext cx="5574859" cy="685517"/>
      </dsp:txXfrm>
    </dsp:sp>
    <dsp:sp modelId="{BE26547B-88F6-4E35-AF9D-7A13C8903F61}">
      <dsp:nvSpPr>
        <dsp:cNvPr id="0" name=""/>
        <dsp:cNvSpPr/>
      </dsp:nvSpPr>
      <dsp:spPr>
        <a:xfrm>
          <a:off x="1275981" y="891327"/>
          <a:ext cx="685517" cy="6855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F2211-1C63-4DED-B8F0-6A063A5C9FFA}">
      <dsp:nvSpPr>
        <dsp:cNvPr id="0" name=""/>
        <dsp:cNvSpPr/>
      </dsp:nvSpPr>
      <dsp:spPr>
        <a:xfrm rot="10800000">
          <a:off x="1618740" y="1781477"/>
          <a:ext cx="5746238" cy="685517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solidFill>
                <a:schemeClr val="tx1"/>
              </a:solidFill>
            </a:rPr>
            <a:t>Provide</a:t>
          </a:r>
          <a:r>
            <a:rPr lang="en-GB" sz="2000" b="1" kern="1200" dirty="0" smtClean="0">
              <a:solidFill>
                <a:schemeClr val="tx1"/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advice</a:t>
          </a:r>
          <a:r>
            <a:rPr lang="en-GB" sz="2000" b="1" kern="1200" dirty="0" smtClean="0">
              <a:solidFill>
                <a:schemeClr val="tx1"/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to</a:t>
          </a:r>
          <a:r>
            <a:rPr lang="en-GB" sz="2000" b="1" kern="1200" dirty="0" smtClean="0">
              <a:solidFill>
                <a:schemeClr val="tx1"/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consumers</a:t>
          </a:r>
          <a:endParaRPr lang="en-GB" sz="2000" b="0" kern="1200" dirty="0">
            <a:solidFill>
              <a:schemeClr val="tx1"/>
            </a:solidFill>
          </a:endParaRPr>
        </a:p>
      </dsp:txBody>
      <dsp:txXfrm rot="10800000">
        <a:off x="1790119" y="1781477"/>
        <a:ext cx="5574859" cy="685517"/>
      </dsp:txXfrm>
    </dsp:sp>
    <dsp:sp modelId="{801B931B-EE5B-48B0-87B3-B3716D5A0DC5}">
      <dsp:nvSpPr>
        <dsp:cNvPr id="0" name=""/>
        <dsp:cNvSpPr/>
      </dsp:nvSpPr>
      <dsp:spPr>
        <a:xfrm>
          <a:off x="1275981" y="1781477"/>
          <a:ext cx="685517" cy="6855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FA9F2-C490-455E-88B3-01964C0B0DB3}">
      <dsp:nvSpPr>
        <dsp:cNvPr id="0" name=""/>
        <dsp:cNvSpPr/>
      </dsp:nvSpPr>
      <dsp:spPr>
        <a:xfrm rot="10800000">
          <a:off x="1588055" y="2634506"/>
          <a:ext cx="5746238" cy="685517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solidFill>
                <a:schemeClr val="tx1"/>
              </a:solidFill>
            </a:rPr>
            <a:t>Increase</a:t>
          </a:r>
          <a:r>
            <a:rPr lang="en-GB" sz="20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overall</a:t>
          </a:r>
          <a:r>
            <a:rPr lang="en-GB" sz="20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energy</a:t>
          </a:r>
          <a:r>
            <a:rPr lang="en-GB" sz="20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efficiency</a:t>
          </a:r>
          <a:r>
            <a:rPr lang="en-GB" sz="20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0" kern="1200" dirty="0" smtClean="0">
              <a:solidFill>
                <a:schemeClr val="tx1"/>
              </a:solidFill>
            </a:rPr>
            <a:t>ambition</a:t>
          </a:r>
          <a:endParaRPr lang="en-GB" sz="2000" b="0" kern="1200" dirty="0">
            <a:solidFill>
              <a:schemeClr val="tx1"/>
            </a:solidFill>
          </a:endParaRPr>
        </a:p>
      </dsp:txBody>
      <dsp:txXfrm rot="10800000">
        <a:off x="1759434" y="2634506"/>
        <a:ext cx="5574859" cy="685517"/>
      </dsp:txXfrm>
    </dsp:sp>
    <dsp:sp modelId="{2B2A0939-7064-41AF-94F1-A506F32134DE}">
      <dsp:nvSpPr>
        <dsp:cNvPr id="0" name=""/>
        <dsp:cNvSpPr/>
      </dsp:nvSpPr>
      <dsp:spPr>
        <a:xfrm>
          <a:off x="1275981" y="2671626"/>
          <a:ext cx="685517" cy="6855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4E305-8B87-423E-8033-3B96056BF581}">
      <dsp:nvSpPr>
        <dsp:cNvPr id="0" name=""/>
        <dsp:cNvSpPr/>
      </dsp:nvSpPr>
      <dsp:spPr>
        <a:xfrm rot="10800000">
          <a:off x="1618740" y="3561776"/>
          <a:ext cx="5746238" cy="685517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9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kern="1200" dirty="0" smtClean="0">
              <a:solidFill>
                <a:schemeClr val="tx1"/>
              </a:solidFill>
            </a:rPr>
            <a:t>Stronger  energy savings</a:t>
          </a:r>
          <a:r>
            <a:rPr lang="en-GB" sz="19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1900" b="0" kern="1200" dirty="0" smtClean="0">
              <a:solidFill>
                <a:schemeClr val="tx1"/>
              </a:solidFill>
            </a:rPr>
            <a:t>obligations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kern="1200" dirty="0" smtClean="0">
              <a:solidFill>
                <a:schemeClr val="tx1"/>
              </a:solidFill>
            </a:rPr>
            <a:t>to deliver renovations</a:t>
          </a:r>
          <a:endParaRPr lang="en-GB" sz="1900" b="0" kern="1200" dirty="0">
            <a:solidFill>
              <a:schemeClr val="tx1"/>
            </a:solidFill>
          </a:endParaRPr>
        </a:p>
      </dsp:txBody>
      <dsp:txXfrm rot="10800000">
        <a:off x="1790119" y="3561776"/>
        <a:ext cx="5574859" cy="685517"/>
      </dsp:txXfrm>
    </dsp:sp>
    <dsp:sp modelId="{4E936C6D-05D2-4301-BBBE-F5F5CA011670}">
      <dsp:nvSpPr>
        <dsp:cNvPr id="0" name=""/>
        <dsp:cNvSpPr/>
      </dsp:nvSpPr>
      <dsp:spPr>
        <a:xfrm>
          <a:off x="1275981" y="3561776"/>
          <a:ext cx="685517" cy="6855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4CF9E-27C3-4804-B2D6-6038B8B10326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2F206-D951-4DDB-8C5F-C67AF8741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72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 smtClean="0"/>
              <a:t>Click to edit Master text styles</a:t>
            </a:r>
          </a:p>
          <a:p>
            <a:pPr lvl="1"/>
            <a:r>
              <a:rPr lang="en-IE" noProof="0" smtClean="0"/>
              <a:t>Second level</a:t>
            </a:r>
          </a:p>
          <a:p>
            <a:pPr lvl="2"/>
            <a:r>
              <a:rPr lang="en-IE" noProof="0" smtClean="0"/>
              <a:t>Third level</a:t>
            </a:r>
          </a:p>
          <a:p>
            <a:pPr lvl="3"/>
            <a:r>
              <a:rPr lang="en-IE" noProof="0" smtClean="0"/>
              <a:t>Fourth level</a:t>
            </a:r>
          </a:p>
          <a:p>
            <a:pPr lvl="4"/>
            <a:r>
              <a:rPr lang="en-IE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D08201B-B6DC-4291-B8E4-014436FC6B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18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8201B-B6DC-4291-B8E4-014436FC6B6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1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8201B-B6DC-4291-B8E4-014436FC6B6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18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817D6E-5DB6-40B1-A75B-292A728B2032}" type="slidenum">
              <a:rPr lang="en-GB" altLang="fr-FR"/>
              <a:pPr eaLnBrk="1" hangingPunct="1"/>
              <a:t>11</a:t>
            </a:fld>
            <a:endParaRPr lang="en-GB" alt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Orange - Titl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42800" y="3137850"/>
            <a:ext cx="6012000" cy="774000"/>
          </a:xfrm>
        </p:spPr>
        <p:txBody>
          <a:bodyPr anchor="ctr"/>
          <a:lstStyle>
            <a:lvl1pPr marL="177800" indent="0" algn="l">
              <a:buFont typeface="Arial" pitchFamily="34" charset="0"/>
              <a:buNone/>
              <a:defRPr/>
            </a:lvl1pPr>
            <a:lvl2pPr algn="l">
              <a:buFont typeface="Arial" pitchFamily="34" charset="0"/>
              <a:buNone/>
              <a:defRPr/>
            </a:lvl2pPr>
            <a:lvl3pPr algn="l">
              <a:buFont typeface="Arial" pitchFamily="34" charset="0"/>
              <a:buNone/>
              <a:defRPr/>
            </a:lvl3pPr>
            <a:lvl4pPr algn="l">
              <a:buFont typeface="Arial" pitchFamily="34" charset="0"/>
              <a:buNone/>
              <a:defRPr/>
            </a:lvl4pPr>
            <a:lvl5pPr algn="l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339752" y="3933056"/>
            <a:ext cx="58680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339752" y="3052482"/>
            <a:ext cx="58680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6A30E8F3-AF03-433C-8EA1-2FF99B6BE0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2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orange Title  Slide with large picture">
    <p:bg>
      <p:bgPr>
        <a:solidFill>
          <a:schemeClr val="bg1">
            <a:alpha val="4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" y="188640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IE" noProof="0" dirty="0"/>
          </a:p>
        </p:txBody>
      </p:sp>
      <p:sp>
        <p:nvSpPr>
          <p:cNvPr id="23" name="Title Placeholder 15"/>
          <p:cNvSpPr>
            <a:spLocks noGrp="1"/>
          </p:cNvSpPr>
          <p:nvPr>
            <p:ph type="title"/>
          </p:nvPr>
        </p:nvSpPr>
        <p:spPr>
          <a:xfrm>
            <a:off x="5094016" y="1880136"/>
            <a:ext cx="3160800" cy="1468800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5094016" y="3348936"/>
            <a:ext cx="3160800" cy="1000125"/>
          </a:xfrm>
          <a:prstGeom prst="rect">
            <a:avLst/>
          </a:prstGeom>
          <a:solidFill>
            <a:srgbClr val="102759">
              <a:alpha val="40784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5094016" y="4349068"/>
            <a:ext cx="3160800" cy="1000125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F3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220000" y="3348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220000" y="4356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076764" y="1482922"/>
            <a:ext cx="1764000" cy="396000"/>
          </a:xfrm>
          <a:prstGeom prst="rect">
            <a:avLst/>
          </a:prstGeom>
          <a:solidFill>
            <a:srgbClr val="102759">
              <a:alpha val="41176"/>
            </a:srgbClr>
          </a:solidFill>
          <a:ln w="12700">
            <a:solidFill>
              <a:srgbClr val="FFFFFF">
                <a:alpha val="40784"/>
              </a:srgbClr>
            </a:solidFill>
          </a:ln>
        </p:spPr>
        <p:txBody>
          <a:bodyPr/>
          <a:lstStyle>
            <a:lvl1pPr algn="l">
              <a:buFont typeface="Arial" pitchFamily="34" charset="0"/>
              <a:buNone/>
              <a:defRPr sz="1200">
                <a:solidFill>
                  <a:srgbClr val="F3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220000" y="1891868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D96C7-575E-4322-A951-6996409B029D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6BBEF1D4-B9BE-493E-B29C-EEB0540364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539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Orange Section Slide with large picture">
    <p:bg>
      <p:bgPr>
        <a:solidFill>
          <a:schemeClr val="bg1">
            <a:alpha val="4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792000" y="197038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IE" noProof="0" dirty="0"/>
          </a:p>
        </p:txBody>
      </p:sp>
      <p:sp>
        <p:nvSpPr>
          <p:cNvPr id="23" name="Title Placeholder 15"/>
          <p:cNvSpPr>
            <a:spLocks noGrp="1"/>
          </p:cNvSpPr>
          <p:nvPr>
            <p:ph type="title"/>
          </p:nvPr>
        </p:nvSpPr>
        <p:spPr>
          <a:xfrm>
            <a:off x="5043600" y="543600"/>
            <a:ext cx="3160800" cy="1170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500" baseline="0">
                <a:solidFill>
                  <a:srgbClr val="F3F2E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5043600" y="3077586"/>
            <a:ext cx="3157200" cy="1080120"/>
          </a:xfrm>
          <a:prstGeom prst="rect">
            <a:avLst/>
          </a:prstGeom>
          <a:solidFill>
            <a:srgbClr val="800000">
              <a:alpha val="50980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F3F2E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040000" y="1728000"/>
            <a:ext cx="3168000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lang="en-IE" sz="16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5052704" y="1742948"/>
            <a:ext cx="3157200" cy="1334638"/>
          </a:xfrm>
          <a:prstGeom prst="rect">
            <a:avLst/>
          </a:prstGeom>
          <a:solidFill>
            <a:srgbClr val="800000">
              <a:alpha val="50980"/>
            </a:srgbClr>
          </a:solidFill>
        </p:spPr>
        <p:txBody>
          <a:bodyPr t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600" b="0">
                <a:solidFill>
                  <a:srgbClr val="F3F2E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B0B2AD-0DA9-425E-8812-0572A6F362C5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61417897-240D-4D8E-B376-AE7CBDDB2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196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orange coloured backgroun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525" y="138113"/>
            <a:ext cx="8229600" cy="65055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" name="Picture 13" descr="master pand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270000" y="3286125"/>
            <a:ext cx="7659688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70000" y="2428868"/>
            <a:ext cx="6373834" cy="14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4400" b="0" kern="1200" baseline="0" dirty="0" smtClean="0">
                <a:solidFill>
                  <a:srgbClr val="F3F2E9"/>
                </a:solidFill>
                <a:latin typeface="Arial" charset="0"/>
                <a:ea typeface="+mn-ea"/>
                <a:cs typeface="Arial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buNone/>
              <a:defRPr lang="en-US" sz="4400" kern="1200" dirty="0" smtClean="0">
                <a:solidFill>
                  <a:srgbClr val="F3F2E9"/>
                </a:solidFill>
                <a:latin typeface="Arial" charset="0"/>
                <a:ea typeface="+mn-ea"/>
                <a:cs typeface="Arial" charset="0"/>
              </a:defRPr>
            </a:lvl2pPr>
            <a:lvl3pPr marL="266700" indent="-266700" algn="l" defTabSz="457200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lang="en-IE" sz="4400" kern="1200" dirty="0">
                <a:solidFill>
                  <a:srgbClr val="F3F2E9"/>
                </a:solidFill>
                <a:latin typeface="Arial" charset="0"/>
                <a:ea typeface="+mn-ea"/>
                <a:cs typeface="Arial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57884" y="142852"/>
            <a:ext cx="31432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1400" b="0" kern="1200" dirty="0">
                <a:solidFill>
                  <a:srgbClr val="4040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270000" y="3429000"/>
            <a:ext cx="6012000" cy="146880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Font typeface="Arial" pitchFamily="34" charset="0"/>
              <a:buChar char="–"/>
              <a:defRPr sz="2000" b="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3pPr>
              <a:defRPr sz="20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E3D249-C10E-4120-976F-3902C48226A4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C23BADA5-3B69-483B-8B5F-63D99E4BDF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6"/>
          </p:nvPr>
        </p:nvSpPr>
        <p:spPr>
          <a:xfrm>
            <a:off x="795338" y="6646863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2331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WF orange side bar with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395E-52AD-4BD9-816D-406CAAD8EE4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2BA2263F-599D-4A2D-8410-9E66A3BD64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657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WF Orange - end slid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00" y="1450800"/>
            <a:ext cx="6012000" cy="1468800"/>
          </a:xfrm>
        </p:spPr>
        <p:txBody>
          <a:bodyPr>
            <a:normAutofit/>
          </a:bodyPr>
          <a:lstStyle>
            <a:lvl1pPr algn="l">
              <a:defRPr sz="45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42800" y="3137850"/>
            <a:ext cx="6012000" cy="774000"/>
          </a:xfrm>
        </p:spPr>
        <p:txBody>
          <a:bodyPr anchor="ctr"/>
          <a:lstStyle>
            <a:lvl1pPr marL="177800" indent="0" algn="l" defTabSz="457200">
              <a:spcBef>
                <a:spcPct val="20000"/>
              </a:spcBef>
              <a:buFont typeface="Arial" charset="0"/>
              <a:buNone/>
              <a:defRPr baseline="0"/>
            </a:lvl1pPr>
            <a:lvl2pPr algn="l">
              <a:buFont typeface="Arial" pitchFamily="34" charset="0"/>
              <a:buNone/>
              <a:defRPr/>
            </a:lvl2pPr>
            <a:lvl3pPr algn="l">
              <a:buFont typeface="Arial" pitchFamily="34" charset="0"/>
              <a:buNone/>
              <a:defRPr/>
            </a:lvl3pPr>
            <a:lvl4pPr algn="l">
              <a:buFont typeface="Arial" pitchFamily="34" charset="0"/>
              <a:buNone/>
              <a:defRPr/>
            </a:lvl4pPr>
            <a:lvl5pPr algn="l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339752" y="3933056"/>
            <a:ext cx="58680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339752" y="3052482"/>
            <a:ext cx="58680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242800" y="4077072"/>
            <a:ext cx="6012000" cy="774000"/>
          </a:xfrm>
        </p:spPr>
        <p:txBody>
          <a:bodyPr anchor="ctr"/>
          <a:lstStyle>
            <a:lvl1pPr marL="177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  <a:lvl2pPr algn="l">
              <a:buFont typeface="Arial" pitchFamily="34" charset="0"/>
              <a:buNone/>
              <a:defRPr/>
            </a:lvl2pPr>
            <a:lvl3pPr algn="l">
              <a:buFont typeface="Arial" pitchFamily="34" charset="0"/>
              <a:buNone/>
              <a:defRPr/>
            </a:lvl3pPr>
            <a:lvl4pPr algn="l">
              <a:buFont typeface="Arial" pitchFamily="34" charset="0"/>
              <a:buNone/>
              <a:defRPr/>
            </a:lvl4pPr>
            <a:lvl5pPr algn="l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seminar</a:t>
            </a: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59DF005B-AF96-4ED9-9307-BD31A5F62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15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Orange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icon to add picture</a:t>
            </a:r>
            <a:endParaRPr lang="en-IE" noProof="0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6553200" y="652462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18E1FF-79B8-447B-BB17-6F0028E6F3EC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C1BE91AC-C995-412B-B927-9677E36B06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5900" y="6669088"/>
            <a:ext cx="2135188" cy="215900"/>
          </a:xfr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3445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 tIns="1080000" anchor="ctr" anchorCtr="1"/>
          <a:lstStyle>
            <a:lvl1pPr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IE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786" y="-8"/>
            <a:ext cx="2610000" cy="2570400"/>
          </a:xfrm>
          <a:prstGeom prst="rect">
            <a:avLst/>
          </a:prstGeom>
          <a:solidFill>
            <a:srgbClr val="800000">
              <a:alpha val="50980"/>
            </a:srgbClr>
          </a:solidFill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214290"/>
            <a:ext cx="2390400" cy="730800"/>
          </a:xfrm>
          <a:prstGeom prst="rect">
            <a:avLst/>
          </a:prstGeom>
        </p:spPr>
        <p:txBody>
          <a:bodyPr lIns="72000" rIns="46800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850954" y="980728"/>
            <a:ext cx="2412000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22"/>
          </p:nvPr>
        </p:nvSpPr>
        <p:spPr>
          <a:xfrm>
            <a:off x="6553200" y="652462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926C3C-1C51-4A08-BD49-8CAC8023B1E5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20064AD1-13FB-4526-A6EB-0622B6545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215900" y="6669088"/>
            <a:ext cx="2135188" cy="215900"/>
          </a:xfr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754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Orange - Shorter Titl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55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42800" y="3137850"/>
            <a:ext cx="6012000" cy="774000"/>
          </a:xfrm>
        </p:spPr>
        <p:txBody>
          <a:bodyPr anchor="ctr"/>
          <a:lstStyle>
            <a:lvl1pPr marL="177800" indent="0" algn="l">
              <a:buFont typeface="Arial" pitchFamily="34" charset="0"/>
              <a:buNone/>
              <a:defRPr/>
            </a:lvl1pPr>
            <a:lvl2pPr algn="l">
              <a:buFont typeface="Arial" pitchFamily="34" charset="0"/>
              <a:buNone/>
              <a:defRPr/>
            </a:lvl2pPr>
            <a:lvl3pPr algn="l">
              <a:buFont typeface="Arial" pitchFamily="34" charset="0"/>
              <a:buNone/>
              <a:defRPr/>
            </a:lvl3pPr>
            <a:lvl4pPr algn="l">
              <a:buFont typeface="Arial" pitchFamily="34" charset="0"/>
              <a:buNone/>
              <a:defRPr/>
            </a:lvl4pPr>
            <a:lvl5pPr algn="l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339752" y="3933056"/>
            <a:ext cx="58680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339752" y="3052482"/>
            <a:ext cx="58680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CC7698FB-3D13-4C3C-AE19-7FD75960A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9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Orange sub header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5551200" y="255600"/>
            <a:ext cx="3351600" cy="6948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1400" b="0" kern="1200" dirty="0">
                <a:solidFill>
                  <a:srgbClr val="4040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8400" y="1728000"/>
            <a:ext cx="2862000" cy="518400"/>
          </a:xfrm>
        </p:spPr>
        <p:txBody>
          <a:bodyPr>
            <a:noAutofit/>
          </a:bodyPr>
          <a:lstStyle>
            <a:lvl1pPr marL="0" indent="0">
              <a:buNone/>
              <a:defRPr sz="250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400" y="2476800"/>
            <a:ext cx="7815600" cy="3657600"/>
          </a:xfrm>
        </p:spPr>
        <p:txBody>
          <a:bodyPr>
            <a:normAutofit/>
          </a:bodyPr>
          <a:lstStyle>
            <a:lvl1pPr marL="177800" indent="-17780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22132" y="2420888"/>
            <a:ext cx="76680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2ACEA439-C15D-447B-B294-2081656790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8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Orange with 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5551200" y="255600"/>
            <a:ext cx="3351600" cy="6948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1400" b="0" kern="1200" dirty="0">
                <a:solidFill>
                  <a:srgbClr val="4040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000" y="1519200"/>
            <a:ext cx="3304800" cy="518400"/>
          </a:xfrm>
        </p:spPr>
        <p:txBody>
          <a:bodyPr>
            <a:noAutofit/>
          </a:bodyPr>
          <a:lstStyle>
            <a:lvl1pPr marL="0" indent="0">
              <a:buNone/>
              <a:defRPr sz="250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400" y="2476800"/>
            <a:ext cx="4896000" cy="3657600"/>
          </a:xfrm>
        </p:spPr>
        <p:txBody>
          <a:bodyPr>
            <a:normAutofit/>
          </a:bodyPr>
          <a:lstStyle>
            <a:lvl1pPr marL="177800" indent="-17780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08400" y="2476800"/>
            <a:ext cx="82188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444000" y="2710800"/>
            <a:ext cx="2286000" cy="3272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8CB44356-8CB0-4885-B7EE-685D62D6D3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1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WF Orange with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5551200" y="255600"/>
            <a:ext cx="3351600" cy="6948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1400" b="0" kern="1200" dirty="0">
                <a:solidFill>
                  <a:srgbClr val="4040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000" y="1519200"/>
            <a:ext cx="3304800" cy="518400"/>
          </a:xfrm>
        </p:spPr>
        <p:txBody>
          <a:bodyPr>
            <a:noAutofit/>
          </a:bodyPr>
          <a:lstStyle>
            <a:lvl1pPr marL="0" indent="0">
              <a:buNone/>
              <a:defRPr sz="250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400" y="2476800"/>
            <a:ext cx="4500000" cy="3657600"/>
          </a:xfrm>
        </p:spPr>
        <p:txBody>
          <a:bodyPr>
            <a:normAutofit/>
          </a:bodyPr>
          <a:lstStyle>
            <a:lvl1pPr marL="177800" indent="-177800">
              <a:buFont typeface="Arial" pitchFamily="34" charset="0"/>
              <a:buNone/>
              <a:defRPr sz="15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08400" y="2476800"/>
            <a:ext cx="82188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444000" y="2710800"/>
            <a:ext cx="2286000" cy="3272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89DD17A9-9ADB-4C95-A222-6506ED42D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WF orange body text shades of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57250" y="1714500"/>
            <a:ext cx="7572402" cy="2494800"/>
          </a:xfrm>
        </p:spPr>
        <p:txBody>
          <a:bodyPr>
            <a:noAutofit/>
          </a:bodyPr>
          <a:lstStyle>
            <a:lvl1pPr marL="360363" indent="-3603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2800">
                <a:solidFill>
                  <a:srgbClr val="FAC090"/>
                </a:solidFill>
                <a:latin typeface="Arial" pitchFamily="34" charset="0"/>
                <a:cs typeface="Arial" pitchFamily="34" charset="0"/>
              </a:defRPr>
            </a:lvl1pPr>
            <a:lvl2pPr marL="360363" indent="-3603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280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2pPr>
            <a:lvl3pPr marL="360363" indent="-3603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2800">
                <a:solidFill>
                  <a:srgbClr val="D55522"/>
                </a:solidFill>
                <a:latin typeface="Arial" pitchFamily="34" charset="0"/>
                <a:cs typeface="Arial" pitchFamily="34" charset="0"/>
              </a:defRPr>
            </a:lvl3pPr>
            <a:lvl4pPr marL="360363" indent="-3603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28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4pPr>
            <a:lvl5pPr marL="360363" indent="-3603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2800">
                <a:solidFill>
                  <a:srgbClr val="631918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29794" y="71414"/>
            <a:ext cx="3142800" cy="784800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>
            <a:lvl1pPr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IE" sz="1400" b="1" kern="1200" dirty="0" smtClean="0">
                <a:solidFill>
                  <a:srgbClr val="0D0D0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C455E1A5-2FE8-4400-8DD0-8A7BC46B94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7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Orange - end slid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00" y="1450800"/>
            <a:ext cx="6012000" cy="1468800"/>
          </a:xfrm>
        </p:spPr>
        <p:txBody>
          <a:bodyPr>
            <a:normAutofit/>
          </a:bodyPr>
          <a:lstStyle>
            <a:lvl1pPr algn="l">
              <a:defRPr sz="45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42800" y="3137850"/>
            <a:ext cx="6012000" cy="774000"/>
          </a:xfrm>
        </p:spPr>
        <p:txBody>
          <a:bodyPr anchor="ctr"/>
          <a:lstStyle>
            <a:lvl1pPr marL="177800" indent="0" algn="l" defTabSz="457200">
              <a:spcBef>
                <a:spcPct val="20000"/>
              </a:spcBef>
              <a:buFont typeface="Arial" charset="0"/>
              <a:buNone/>
              <a:defRPr baseline="0"/>
            </a:lvl1pPr>
            <a:lvl2pPr algn="l">
              <a:buFont typeface="Arial" pitchFamily="34" charset="0"/>
              <a:buNone/>
              <a:defRPr/>
            </a:lvl2pPr>
            <a:lvl3pPr algn="l">
              <a:buFont typeface="Arial" pitchFamily="34" charset="0"/>
              <a:buNone/>
              <a:defRPr/>
            </a:lvl3pPr>
            <a:lvl4pPr algn="l">
              <a:buFont typeface="Arial" pitchFamily="34" charset="0"/>
              <a:buNone/>
              <a:defRPr/>
            </a:lvl4pPr>
            <a:lvl5pPr algn="l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339752" y="3933056"/>
            <a:ext cx="58680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339752" y="3052482"/>
            <a:ext cx="5868000" cy="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b">
            <a:no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242800" y="4077072"/>
            <a:ext cx="6012000" cy="774000"/>
          </a:xfrm>
        </p:spPr>
        <p:txBody>
          <a:bodyPr anchor="ctr"/>
          <a:lstStyle>
            <a:lvl1pPr marL="177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  <a:lvl2pPr algn="l">
              <a:buFont typeface="Arial" pitchFamily="34" charset="0"/>
              <a:buNone/>
              <a:defRPr/>
            </a:lvl2pPr>
            <a:lvl3pPr algn="l">
              <a:buFont typeface="Arial" pitchFamily="34" charset="0"/>
              <a:buNone/>
              <a:defRPr/>
            </a:lvl3pPr>
            <a:lvl4pPr algn="l">
              <a:buFont typeface="Arial" pitchFamily="34" charset="0"/>
              <a:buNone/>
              <a:defRPr/>
            </a:lvl4pPr>
            <a:lvl5pPr algn="l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59DF005B-AF96-4ED9-9307-BD31A5F62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2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707BBE2C-17AD-4079-AD92-94048E7513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8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Orange with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5551200" y="255600"/>
            <a:ext cx="3351600" cy="6948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1400" b="0" kern="1200" dirty="0">
                <a:solidFill>
                  <a:srgbClr val="4040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61200" y="5367600"/>
            <a:ext cx="4356000" cy="1062000"/>
          </a:xfrm>
        </p:spPr>
        <p:txBody>
          <a:bodyPr>
            <a:normAutofit/>
          </a:bodyPr>
          <a:lstStyle>
            <a:lvl1pPr marL="177800" indent="-177800">
              <a:buFont typeface="Arial" pitchFamily="34" charset="0"/>
              <a:buNone/>
              <a:defRPr sz="15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1861200" y="1519200"/>
            <a:ext cx="6825600" cy="3790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56125610-84BB-49ED-A335-70D6F7DAA8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2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43138" y="1450975"/>
            <a:ext cx="60118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en-GB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43138" y="2973388"/>
            <a:ext cx="60118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Name</a:t>
            </a:r>
          </a:p>
          <a:p>
            <a:pPr lvl="0"/>
            <a:r>
              <a:rPr lang="en-US" altLang="fr-FR" smtClean="0"/>
              <a:t>Office/Department</a:t>
            </a:r>
          </a:p>
          <a:p>
            <a:pPr lvl="0"/>
            <a:r>
              <a:rPr lang="en-US" altLang="fr-FR" smtClean="0"/>
              <a:t>Dd mm yyyy </a:t>
            </a:r>
            <a:endParaRPr lang="en-GB" altLang="fr-FR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29" name="Picture 13" descr="master panda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" y="6642100"/>
            <a:ext cx="2135188" cy="2159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A794642B-2541-4840-8826-1B8963B599D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D1D37BB3-62D1-4D97-A44A-5A8979758A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kern="1200">
          <a:solidFill>
            <a:srgbClr val="FF66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F66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F66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F66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F66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F66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F66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F66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53975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3" y="6624638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56" name="Picture 13" descr="master pand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12013D17-E206-42DC-AF94-92278A6E59AB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95918B01-1CBD-47FA-B8D7-475E1B755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5" name="Title Placeholder 1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en-GB" altLang="fr-FR" smtClean="0"/>
          </a:p>
        </p:txBody>
      </p:sp>
      <p:sp>
        <p:nvSpPr>
          <p:cNvPr id="3076" name="Text Placeholder 16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  <a:endParaRPr lang="en-GB" altLang="fr-F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76DA395E-52AD-4BD9-816D-406CAAD8EE47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E41631CD-52F5-4F13-9636-1AC7CD962A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" y="6642100"/>
            <a:ext cx="2135188" cy="2159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34572238-E321-4E60-9CB8-C6BE4EDB9DB2}" type="datetime5">
              <a:rPr lang="en-GB"/>
              <a:pPr>
                <a:defRPr/>
              </a:pPr>
              <a:t>9-Mar-17</a:t>
            </a:fld>
            <a:r>
              <a:rPr lang="en-GB"/>
              <a:t> / </a:t>
            </a:r>
            <a:fld id="{7DAEE79D-BBAB-49A5-B305-FEBF214782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" y="6642100"/>
            <a:ext cx="2135188" cy="2159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E" smtClean="0"/>
              <a:t>eceee annual policy seminar</a:t>
            </a:r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mrODDV" TargetMode="External"/><Relationship Id="rId7" Type="http://schemas.openxmlformats.org/officeDocument/2006/relationships/hyperlink" Target="http://bit.ly/2m84zux" TargetMode="External"/><Relationship Id="rId2" Type="http://schemas.openxmlformats.org/officeDocument/2006/relationships/hyperlink" Target="http://bit.ly/2lKpKQ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it.ly/2lNjdDY" TargetMode="External"/><Relationship Id="rId5" Type="http://schemas.openxmlformats.org/officeDocument/2006/relationships/hyperlink" Target="http://bit.ly/2lKjTe8" TargetMode="External"/><Relationship Id="rId4" Type="http://schemas.openxmlformats.org/officeDocument/2006/relationships/hyperlink" Target="http://bit.ly/2lNrWG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>
          <a:xfrm>
            <a:off x="827583" y="1"/>
            <a:ext cx="8239127" cy="6525344"/>
          </a:xfrm>
        </p:spPr>
      </p:pic>
      <p:sp>
        <p:nvSpPr>
          <p:cNvPr id="13319" name="Text Box 13"/>
          <p:cNvSpPr txBox="1">
            <a:spLocks noChangeArrowheads="1"/>
          </p:cNvSpPr>
          <p:nvPr/>
        </p:nvSpPr>
        <p:spPr bwMode="auto">
          <a:xfrm rot="-5400000">
            <a:off x="8428831" y="5936457"/>
            <a:ext cx="129063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</a:pPr>
            <a:r>
              <a:rPr lang="de-CH" altLang="fr-FR" sz="600"/>
              <a:t>© Nigel Dickinson / WWF-Canon</a:t>
            </a:r>
            <a:endParaRPr lang="en-GB" altLang="fr-FR" sz="600"/>
          </a:p>
        </p:txBody>
      </p:sp>
      <p:sp>
        <p:nvSpPr>
          <p:cNvPr id="27" name="Rectangle 26"/>
          <p:cNvSpPr/>
          <p:nvPr/>
        </p:nvSpPr>
        <p:spPr>
          <a:xfrm>
            <a:off x="5719469" y="14469"/>
            <a:ext cx="3249615" cy="4221088"/>
          </a:xfrm>
          <a:prstGeom prst="rect">
            <a:avLst/>
          </a:prstGeom>
          <a:solidFill>
            <a:srgbClr val="800000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b="1" dirty="0"/>
              <a:t>Buildings in the EPBD &amp; EED – What opportunities for the revisions?</a:t>
            </a:r>
            <a:r>
              <a:rPr lang="en-GB" sz="2800" dirty="0"/>
              <a:t> </a:t>
            </a:r>
          </a:p>
          <a:p>
            <a:pPr>
              <a:defRPr/>
            </a:pPr>
            <a:endParaRPr lang="en-US" sz="2000" dirty="0" smtClean="0">
              <a:solidFill>
                <a:srgbClr val="FFFFFF"/>
              </a:solidFill>
              <a:cs typeface="Geneva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cs typeface="Geneva"/>
              </a:rPr>
              <a:t>Arianna </a:t>
            </a:r>
            <a:r>
              <a:rPr lang="en-US" sz="2000" dirty="0" smtClean="0">
                <a:solidFill>
                  <a:srgbClr val="FFFFFF"/>
                </a:solidFill>
                <a:cs typeface="Geneva"/>
              </a:rPr>
              <a:t>Vitali Roscini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cs typeface="Geneva"/>
              </a:rPr>
              <a:t>WWF European Policy Office</a:t>
            </a:r>
          </a:p>
          <a:p>
            <a:pPr>
              <a:defRPr/>
            </a:pPr>
            <a:endParaRPr lang="en-US" sz="2000" dirty="0">
              <a:solidFill>
                <a:srgbClr val="FFFFFF"/>
              </a:solidFill>
              <a:cs typeface="Geneva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cs typeface="Geneva"/>
              </a:rPr>
              <a:t>10 March 2017</a:t>
            </a:r>
            <a:endParaRPr lang="en-US" sz="2000" dirty="0">
              <a:solidFill>
                <a:srgbClr val="FFFFFF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7303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71414"/>
            <a:ext cx="5220674" cy="784800"/>
          </a:xfrm>
        </p:spPr>
        <p:txBody>
          <a:bodyPr>
            <a:normAutofit/>
          </a:bodyPr>
          <a:lstStyle/>
          <a:p>
            <a:r>
              <a:rPr lang="en-GB" sz="25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GB" sz="25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ey </a:t>
            </a:r>
            <a:r>
              <a:rPr lang="en-GB" sz="25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25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ources </a:t>
            </a:r>
            <a:r>
              <a:rPr lang="en-GB" sz="25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sz="25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GB" sz="25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b="1" dirty="0" err="1" smtClean="0">
                <a:solidFill>
                  <a:srgbClr val="0D0D0D"/>
                </a:solidFill>
                <a:latin typeface="Arial" charset="0"/>
                <a:cs typeface="Arial" charset="0"/>
              </a:rPr>
              <a:t>BPIE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, “Renovation Strategies”,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available at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  <a:hlinkClick r:id="rId2"/>
              </a:rPr>
              <a:t>http://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  <a:hlinkClick r:id="rId2"/>
              </a:rPr>
              <a:t>bit.ly/2lKpKQM</a:t>
            </a:r>
            <a:endParaRPr lang="en-GB" sz="14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14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r>
              <a:rPr lang="en-GB" sz="1400" b="1" dirty="0" err="1">
                <a:solidFill>
                  <a:srgbClr val="0D0D0D"/>
                </a:solidFill>
                <a:latin typeface="Arial" charset="0"/>
                <a:cs typeface="Arial" charset="0"/>
              </a:rPr>
              <a:t>BPIE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, 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“Building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renovation passports – Customised roadmaps towards deep renovation and better 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homes”,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available at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  <a:hlinkClick r:id="rId3"/>
              </a:rPr>
              <a:t>bit.ly/2mrODDV</a:t>
            </a:r>
            <a:endParaRPr lang="en-GB" sz="14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endParaRPr lang="en-GB" sz="14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r>
              <a:rPr lang="en-GB" sz="1400" b="1" dirty="0" err="1">
                <a:solidFill>
                  <a:srgbClr val="0D0D0D"/>
                </a:solidFill>
                <a:latin typeface="Arial" charset="0"/>
                <a:cs typeface="Arial" charset="0"/>
              </a:rPr>
              <a:t>Catrin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 </a:t>
            </a:r>
            <a:r>
              <a:rPr lang="en-GB" sz="1400" b="1" dirty="0" err="1">
                <a:solidFill>
                  <a:srgbClr val="0D0D0D"/>
                </a:solidFill>
                <a:latin typeface="Arial" charset="0"/>
                <a:cs typeface="Arial" charset="0"/>
              </a:rPr>
              <a:t>Maby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, Louise 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Sunderland and Rod Janssen,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“Efficiency First means Consumers First: the crucial role of energy advisory services in realising the EU’s energy ambitions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”, 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available at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  <a:hlinkClick r:id="rId4"/>
              </a:rPr>
              <a:t>http://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  <a:hlinkClick r:id="rId4"/>
              </a:rPr>
              <a:t>bit.ly/2lNrWGn</a:t>
            </a:r>
            <a:endParaRPr lang="en-GB" sz="14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endParaRPr lang="en-GB" sz="14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r>
              <a:rPr lang="en-GB" sz="1400" b="1" dirty="0" err="1" smtClean="0">
                <a:solidFill>
                  <a:srgbClr val="0D0D0D"/>
                </a:solidFill>
                <a:latin typeface="Arial" charset="0"/>
                <a:cs typeface="Arial" charset="0"/>
              </a:rPr>
              <a:t>Yamina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, </a:t>
            </a:r>
            <a:r>
              <a:rPr lang="en-GB" sz="1400" b="1" dirty="0" err="1" smtClean="0">
                <a:solidFill>
                  <a:srgbClr val="0D0D0D"/>
                </a:solidFill>
                <a:latin typeface="Arial" charset="0"/>
                <a:cs typeface="Arial" charset="0"/>
              </a:rPr>
              <a:t>Saheb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, “Energy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Transition of the EU Building Stock - Unleashing the 4th Industrial Revolution in 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Europe”,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available at 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  <a:hlinkClick r:id="rId5"/>
              </a:rPr>
              <a:t>http://bit.ly/2lKjTe8</a:t>
            </a:r>
            <a:endParaRPr lang="en-GB" sz="14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endParaRPr lang="en-GB" sz="14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Coalition for Energy Savings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, 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“Energy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efficiency policies. Making the Energy Union work for 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citizens”, available at 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  <a:hlinkClick r:id="rId6"/>
              </a:rPr>
              <a:t>http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  <a:hlinkClick r:id="rId6"/>
              </a:rPr>
              <a:t>://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  <a:hlinkClick r:id="rId6"/>
              </a:rPr>
              <a:t>bit.ly/2lNjdDY</a:t>
            </a:r>
            <a:endParaRPr lang="en-GB" sz="14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14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Ricardo Energy &amp; Environment, “Study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evaluating progress in 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the implementation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of Article 7 of the 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Energy Efficiency Directive”, available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</a:rPr>
              <a:t>at </a:t>
            </a:r>
            <a:r>
              <a:rPr lang="en-GB" sz="1400" b="1" dirty="0">
                <a:solidFill>
                  <a:srgbClr val="0D0D0D"/>
                </a:solidFill>
                <a:latin typeface="Arial" charset="0"/>
                <a:cs typeface="Arial" charset="0"/>
                <a:hlinkClick r:id="rId7"/>
              </a:rPr>
              <a:t>http://</a:t>
            </a:r>
            <a:r>
              <a:rPr lang="en-GB" sz="1400" b="1" dirty="0" smtClean="0">
                <a:solidFill>
                  <a:srgbClr val="0D0D0D"/>
                </a:solidFill>
                <a:latin typeface="Arial" charset="0"/>
                <a:cs typeface="Arial" charset="0"/>
                <a:hlinkClick r:id="rId7"/>
              </a:rPr>
              <a:t>bit.ly/2m84zux</a:t>
            </a:r>
            <a:endParaRPr lang="en-GB" sz="14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endParaRPr lang="en-GB" sz="14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1400" b="1" dirty="0">
              <a:solidFill>
                <a:srgbClr val="0D0D0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3"/>
          <p:cNvSpPr>
            <a:spLocks noGrp="1"/>
          </p:cNvSpPr>
          <p:nvPr>
            <p:ph type="title"/>
          </p:nvPr>
        </p:nvSpPr>
        <p:spPr>
          <a:xfrm>
            <a:off x="2243138" y="1450975"/>
            <a:ext cx="6011862" cy="1468438"/>
          </a:xfrm>
        </p:spPr>
        <p:txBody>
          <a:bodyPr/>
          <a:lstStyle/>
          <a:p>
            <a:r>
              <a:rPr lang="en-GB" altLang="fr-FR" sz="3600" smtClean="0">
                <a:latin typeface="Arial" charset="0"/>
                <a:cs typeface="Arial" charset="0"/>
              </a:rPr>
              <a:t>Thank you</a:t>
            </a:r>
            <a:endParaRPr lang="en-GB" altLang="fr-FR" smtClean="0">
              <a:latin typeface="Arial" charset="0"/>
              <a:cs typeface="Arial" charset="0"/>
            </a:endParaRPr>
          </a:p>
        </p:txBody>
      </p:sp>
      <p:sp>
        <p:nvSpPr>
          <p:cNvPr id="22532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243138" y="3138488"/>
            <a:ext cx="6011862" cy="773112"/>
          </a:xfrm>
        </p:spPr>
        <p:txBody>
          <a:bodyPr/>
          <a:lstStyle/>
          <a:p>
            <a:r>
              <a:rPr lang="en-GB" altLang="fr-FR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avitali@wwf.eu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2339975" y="3933825"/>
            <a:ext cx="5867400" cy="0"/>
          </a:xfrm>
        </p:spPr>
        <p:txBody>
          <a:bodyPr/>
          <a:lstStyle/>
          <a:p>
            <a:pPr marL="196850" indent="0">
              <a:defRPr/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2339975" y="3052763"/>
            <a:ext cx="5867400" cy="0"/>
          </a:xfrm>
        </p:spPr>
        <p:txBody>
          <a:bodyPr/>
          <a:lstStyle/>
          <a:p>
            <a:pPr marL="196850" indent="0">
              <a:defRPr/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2536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2243138" y="4076700"/>
            <a:ext cx="6011862" cy="7747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GB" altLang="fr-FR" dirty="0" smtClean="0">
                <a:latin typeface="Arial" charset="0"/>
                <a:cs typeface="Arial" charset="0"/>
              </a:rPr>
              <a:t>www.wwf.eu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en-GB" altLang="fr-FR" dirty="0" smtClean="0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2539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6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8478643"/>
              </p:ext>
            </p:extLst>
          </p:nvPr>
        </p:nvGraphicFramePr>
        <p:xfrm>
          <a:off x="395536" y="1700808"/>
          <a:ext cx="864096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899592" y="404664"/>
            <a:ext cx="4896544" cy="518400"/>
          </a:xfrm>
          <a:prstGeom prst="rect">
            <a:avLst/>
          </a:prstGeom>
        </p:spPr>
        <p:txBody>
          <a:bodyPr/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Outline of the presentation </a:t>
            </a:r>
            <a:endParaRPr lang="en-GB" sz="2400" dirty="0"/>
          </a:p>
          <a:p>
            <a:endParaRPr lang="en-GB" dirty="0"/>
          </a:p>
        </p:txBody>
      </p:sp>
      <p:sp>
        <p:nvSpPr>
          <p:cNvPr id="11" name="Flowchart: Connector 10"/>
          <p:cNvSpPr/>
          <p:nvPr/>
        </p:nvSpPr>
        <p:spPr>
          <a:xfrm>
            <a:off x="1691680" y="1700808"/>
            <a:ext cx="635635" cy="660018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BE" sz="1100" b="1" dirty="0">
                <a:effectLst/>
                <a:ea typeface="Calibri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1691679" y="5373216"/>
            <a:ext cx="720081" cy="5040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b="1" dirty="0">
                <a:effectLst/>
                <a:ea typeface="Calibri"/>
                <a:cs typeface="Times New Roman"/>
              </a:rPr>
              <a:t>EED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1668188" y="4476395"/>
            <a:ext cx="720081" cy="5040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b="1" dirty="0">
                <a:effectLst/>
                <a:ea typeface="Calibri"/>
                <a:cs typeface="Times New Roman"/>
              </a:rPr>
              <a:t>EED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1668187" y="1817305"/>
            <a:ext cx="720081" cy="5040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b="1" dirty="0" smtClean="0">
                <a:effectLst/>
                <a:ea typeface="Calibri"/>
                <a:cs typeface="Times New Roman"/>
              </a:rPr>
              <a:t>EPBD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1685120" y="2708920"/>
            <a:ext cx="720081" cy="5040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b="1" dirty="0" smtClean="0">
                <a:effectLst/>
                <a:ea typeface="Calibri"/>
                <a:cs typeface="Times New Roman"/>
              </a:rPr>
              <a:t>EPBD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1691680" y="3586403"/>
            <a:ext cx="720081" cy="5040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b="1" dirty="0" smtClean="0">
                <a:effectLst/>
                <a:ea typeface="Calibri"/>
                <a:cs typeface="Times New Roman"/>
              </a:rPr>
              <a:t>EPBD</a:t>
            </a:r>
            <a:endParaRPr lang="en-GB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71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92080" y="255600"/>
            <a:ext cx="3610720" cy="694800"/>
          </a:xfrm>
        </p:spPr>
        <p:txBody>
          <a:bodyPr/>
          <a:lstStyle/>
          <a:p>
            <a:r>
              <a:rPr lang="en-GB" sz="1800" dirty="0" smtClean="0"/>
              <a:t>New Art. 2a of EPBD on </a:t>
            </a:r>
            <a:br>
              <a:rPr lang="en-GB" sz="1800" dirty="0" smtClean="0"/>
            </a:br>
            <a:r>
              <a:rPr lang="en-GB" sz="1800" dirty="0" smtClean="0"/>
              <a:t>Long-term renovation strategies  </a:t>
            </a:r>
            <a:endParaRPr lang="en-GB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9552" y="1124744"/>
            <a:ext cx="5328592" cy="518400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Improve the definition of decarbonised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building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stock (1/2)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GB" sz="1100" dirty="0" smtClean="0"/>
          </a:p>
          <a:p>
            <a:r>
              <a:rPr lang="en-GB" sz="2200" dirty="0" smtClean="0"/>
              <a:t>Energy </a:t>
            </a:r>
            <a:r>
              <a:rPr lang="en-GB" sz="2200" dirty="0"/>
              <a:t>efficiency first: reduce energy </a:t>
            </a:r>
            <a:r>
              <a:rPr lang="en-GB" sz="2200" dirty="0" smtClean="0"/>
              <a:t>demand of the stock by at least 80% by 2050</a:t>
            </a:r>
          </a:p>
          <a:p>
            <a:endParaRPr lang="en-GB" dirty="0" smtClean="0"/>
          </a:p>
          <a:p>
            <a:r>
              <a:rPr lang="en-GB" sz="2200" dirty="0"/>
              <a:t>Cover remaining energy needs with renewable energy</a:t>
            </a:r>
          </a:p>
          <a:p>
            <a:endParaRPr lang="en-GB" dirty="0" smtClean="0"/>
          </a:p>
          <a:p>
            <a:r>
              <a:rPr lang="en-GB" sz="2200" dirty="0"/>
              <a:t>Integrate the building in a decarbonised and flexible energy </a:t>
            </a:r>
            <a:r>
              <a:rPr lang="en-GB" sz="2200" dirty="0" smtClean="0"/>
              <a:t>system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r="22332"/>
          <a:stretch>
            <a:fillRect/>
          </a:stretch>
        </p:blipFill>
        <p:spPr bwMode="auto">
          <a:xfrm>
            <a:off x="5796136" y="2708920"/>
            <a:ext cx="3005872" cy="32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5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92080" y="255600"/>
            <a:ext cx="3610720" cy="694800"/>
          </a:xfrm>
        </p:spPr>
        <p:txBody>
          <a:bodyPr/>
          <a:lstStyle/>
          <a:p>
            <a:r>
              <a:rPr lang="en-GB" sz="1800" dirty="0" smtClean="0"/>
              <a:t>New Art. 2a of EPBD on </a:t>
            </a:r>
            <a:br>
              <a:rPr lang="en-GB" sz="1800" dirty="0" smtClean="0"/>
            </a:br>
            <a:r>
              <a:rPr lang="en-GB" sz="1800" dirty="0" smtClean="0"/>
              <a:t>Long-term renovation strategies  </a:t>
            </a:r>
            <a:endParaRPr lang="en-GB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9552" y="1124744"/>
            <a:ext cx="5328592" cy="518400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Improve the definition of decarbonised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building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stock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(2/2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8400" y="2476800"/>
            <a:ext cx="792404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more detailed definition of decarbonised building should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look at promoting a healthier, more comfortable, more affordable and more sustainable building stock;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drive national measures that deliver measurable outcomes</a:t>
            </a:r>
            <a:endParaRPr lang="en-GB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560" y="1196752"/>
            <a:ext cx="4572056" cy="518400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Introduce renovations at trigger points (1/2)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19944" y="2852936"/>
            <a:ext cx="5544616" cy="2176336"/>
          </a:xfrm>
        </p:spPr>
        <p:txBody>
          <a:bodyPr>
            <a:normAutofit fontScale="32500" lnSpcReduction="20000"/>
          </a:bodyPr>
          <a:lstStyle/>
          <a:p>
            <a:endParaRPr lang="en-GB" sz="1100" dirty="0" smtClean="0"/>
          </a:p>
          <a:p>
            <a:pPr marL="0" indent="0" algn="ctr"/>
            <a:r>
              <a:rPr lang="en-GB" sz="6200" dirty="0" smtClean="0"/>
              <a:t>Energy renovations to </a:t>
            </a:r>
            <a:r>
              <a:rPr lang="en-GB" sz="6200" dirty="0"/>
              <a:t>be integrated </a:t>
            </a:r>
            <a:r>
              <a:rPr lang="en-GB" sz="6200" dirty="0" smtClean="0"/>
              <a:t>into </a:t>
            </a:r>
          </a:p>
          <a:p>
            <a:pPr marL="0" indent="0" algn="ctr"/>
            <a:r>
              <a:rPr lang="en-GB" sz="6200" dirty="0" smtClean="0"/>
              <a:t>works that happen anyway as they are less </a:t>
            </a:r>
          </a:p>
          <a:p>
            <a:pPr marL="0" indent="0" algn="ctr"/>
            <a:r>
              <a:rPr lang="en-GB" sz="6200" dirty="0" smtClean="0"/>
              <a:t>disruptive </a:t>
            </a:r>
            <a:r>
              <a:rPr lang="en-GB" sz="6200" dirty="0"/>
              <a:t>a</a:t>
            </a:r>
            <a:r>
              <a:rPr lang="en-GB" sz="6200" dirty="0" smtClean="0"/>
              <a:t>nd costly </a:t>
            </a:r>
            <a:r>
              <a:rPr lang="en-GB" sz="6200" dirty="0"/>
              <a:t>than in </a:t>
            </a:r>
            <a:r>
              <a:rPr lang="en-GB" sz="6200" dirty="0" smtClean="0"/>
              <a:t>other moments</a:t>
            </a:r>
          </a:p>
          <a:p>
            <a:pPr marL="0" indent="0"/>
            <a:endParaRPr lang="en-GB" sz="6200" dirty="0" smtClean="0"/>
          </a:p>
          <a:p>
            <a:pPr marL="0" indent="0" algn="ctr"/>
            <a:endParaRPr lang="en-GB" sz="3100" dirty="0" smtClean="0"/>
          </a:p>
          <a:p>
            <a:pPr marL="0" indent="0" algn="ctr"/>
            <a:r>
              <a:rPr lang="en-GB" sz="6200" dirty="0" smtClean="0"/>
              <a:t>Energy renovations at trigger points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 r="23806"/>
          <a:stretch>
            <a:fillRect/>
          </a:stretch>
        </p:blipFill>
        <p:spPr bwMode="auto">
          <a:xfrm>
            <a:off x="6012160" y="2492896"/>
            <a:ext cx="2789848" cy="399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5148064" y="255600"/>
            <a:ext cx="3754736" cy="694800"/>
          </a:xfrm>
        </p:spPr>
        <p:txBody>
          <a:bodyPr/>
          <a:lstStyle/>
          <a:p>
            <a:r>
              <a:rPr lang="en-GB" sz="1800" dirty="0"/>
              <a:t>New Art. 2a of EPBD on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Long-term </a:t>
            </a:r>
            <a:r>
              <a:rPr lang="en-GB" sz="1800" dirty="0"/>
              <a:t>renovation strategies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229200"/>
            <a:ext cx="532859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indent="0"/>
            <a:r>
              <a:rPr lang="en-GB" dirty="0" smtClean="0"/>
              <a:t>What’s </a:t>
            </a:r>
            <a:r>
              <a:rPr lang="en-GB" dirty="0"/>
              <a:t>a trigger point? key moment in the life of </a:t>
            </a:r>
            <a:endParaRPr lang="en-GB" dirty="0" smtClean="0"/>
          </a:p>
          <a:p>
            <a:pPr marL="0" indent="0"/>
            <a:r>
              <a:rPr lang="en-GB" dirty="0" smtClean="0"/>
              <a:t>a </a:t>
            </a:r>
            <a:r>
              <a:rPr lang="en-GB" dirty="0"/>
              <a:t>building, for example when a building is rented, sold, changes its use, is extended or undergoes maintenance work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3092801" y="4016446"/>
            <a:ext cx="198540" cy="23139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46641" y="6314113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© Gents milieufront</a:t>
            </a:r>
          </a:p>
        </p:txBody>
      </p:sp>
    </p:spTree>
    <p:extLst>
      <p:ext uri="{BB962C8B-B14F-4D97-AF65-F5344CB8AC3E}">
        <p14:creationId xmlns:p14="http://schemas.microsoft.com/office/powerpoint/2010/main" val="16079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MSs </a:t>
            </a:r>
            <a:r>
              <a:rPr lang="en-GB" dirty="0"/>
              <a:t>to introduce renovations at trigger points in their legislation </a:t>
            </a:r>
            <a:r>
              <a:rPr lang="en-GB" b="1" dirty="0"/>
              <a:t>as a </a:t>
            </a:r>
            <a:r>
              <a:rPr lang="en-GB" b="1" dirty="0" smtClean="0"/>
              <a:t>vehicle </a:t>
            </a:r>
            <a:r>
              <a:rPr lang="en-GB" b="1" dirty="0"/>
              <a:t>to achieve a decarbonised building stock by 2050 </a:t>
            </a:r>
            <a:r>
              <a:rPr lang="en-GB" dirty="0"/>
              <a:t>within their long-term renovation </a:t>
            </a:r>
            <a:r>
              <a:rPr lang="en-GB" dirty="0" smtClean="0"/>
              <a:t>strategies;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It must be supported by a well thought system of financing schemes and energy advice to help </a:t>
            </a:r>
            <a:r>
              <a:rPr lang="en-GB" dirty="0" smtClean="0"/>
              <a:t>buildings’ owners</a:t>
            </a:r>
            <a:r>
              <a:rPr lang="en-GB" dirty="0" smtClean="0"/>
              <a:t>, with a focus on the energy poorer.</a:t>
            </a:r>
            <a:endParaRPr lang="en-GB" dirty="0"/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7"/>
          <p:cNvSpPr txBox="1">
            <a:spLocks/>
          </p:cNvSpPr>
          <p:nvPr/>
        </p:nvSpPr>
        <p:spPr bwMode="auto">
          <a:xfrm>
            <a:off x="683568" y="1124744"/>
            <a:ext cx="489654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500" kern="1200" baseline="0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Introduce renovations at trigger points (2/2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5076056" y="255600"/>
            <a:ext cx="3826744" cy="694800"/>
          </a:xfrm>
        </p:spPr>
        <p:txBody>
          <a:bodyPr/>
          <a:lstStyle/>
          <a:p>
            <a:r>
              <a:rPr lang="en-GB" sz="1800" dirty="0"/>
              <a:t>New Art. 2a of EPBD on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Long-term </a:t>
            </a:r>
            <a:r>
              <a:rPr lang="en-GB" sz="1800" dirty="0"/>
              <a:t>renovation strategies  </a:t>
            </a:r>
          </a:p>
        </p:txBody>
      </p:sp>
    </p:spTree>
    <p:extLst>
      <p:ext uri="{BB962C8B-B14F-4D97-AF65-F5344CB8AC3E}">
        <p14:creationId xmlns:p14="http://schemas.microsoft.com/office/powerpoint/2010/main" val="36495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51603" y="260648"/>
            <a:ext cx="8284080" cy="518400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Provide advice to consumers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70717"/>
              </p:ext>
            </p:extLst>
          </p:nvPr>
        </p:nvGraphicFramePr>
        <p:xfrm>
          <a:off x="755576" y="1052736"/>
          <a:ext cx="7920880" cy="53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74890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To support consumers in their path towards deep energy renovations</a:t>
                      </a:r>
                      <a:endParaRPr lang="en-GB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853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BUILDING</a:t>
                      </a:r>
                      <a:r>
                        <a:rPr lang="en-GB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PASSPORT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ENERGY ADVICE</a:t>
                      </a:r>
                      <a:endParaRPr lang="en-GB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04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A document outlining a long-term step-by-step renovation roadmap for a specific building, resulting from an on-site energy audit fulfilling specific quality criteria established in dialogue with building owners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Easily accessible, timely and tailored advice for consumers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Covering all steps of a refurbishment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financing,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practical delivery, follow-up)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Provided through one-stop-shops close to consumers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9066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GB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/>
                        <a:t>EPBD Art. 20 on Information.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baseline="0" dirty="0" smtClean="0"/>
                        <a:t>Link with in the Long -term Renovation strategies (EPBD Art.2a)</a:t>
                      </a:r>
                      <a:endParaRPr lang="en-GB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endParaRPr lang="en-GB" sz="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 in EPBD Art.2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/>
                        <a:t>Require the set-up of one stop shops (EPBD Art.20)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/>
                        <a:t>Link with in the Long-term Renovation strategies (EPBD Art.2a)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8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EED </a:t>
            </a:r>
            <a:r>
              <a:rPr lang="en-GB" sz="1800" dirty="0" smtClean="0"/>
              <a:t>Art.3 + </a:t>
            </a:r>
            <a:br>
              <a:rPr lang="en-GB" sz="1800" dirty="0" smtClean="0"/>
            </a:br>
            <a:r>
              <a:rPr lang="en-GB" sz="1800" dirty="0" smtClean="0"/>
              <a:t>Governance Regulation</a:t>
            </a:r>
            <a:endParaRPr lang="en-GB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4641" y="1700808"/>
            <a:ext cx="7852032" cy="1944216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The higher the energy efficiency target, the higher the benefits for citizens and businesses. </a:t>
            </a:r>
          </a:p>
          <a:p>
            <a:pPr lvl="0"/>
            <a:endParaRPr lang="en-GB" sz="1050" dirty="0" smtClean="0"/>
          </a:p>
          <a:p>
            <a:pPr lvl="0"/>
            <a:r>
              <a:rPr lang="en-GB" dirty="0" smtClean="0"/>
              <a:t>A 40% energy efficiency target for 2030 would trigger an increase of buildings renovation rate to almost 3%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3976" y="1052736"/>
            <a:ext cx="8284080" cy="518400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Increase overall energy efficiency ambition</a:t>
            </a:r>
            <a:endParaRPr lang="en-GB" dirty="0"/>
          </a:p>
        </p:txBody>
      </p:sp>
      <p:sp>
        <p:nvSpPr>
          <p:cNvPr id="3" name="AutoShape 2" descr="Displaying TWIT_1024x512_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11285"/>
            <a:ext cx="662473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4000" y="1519200"/>
            <a:ext cx="5436152" cy="518400"/>
          </a:xfrm>
        </p:spPr>
        <p:txBody>
          <a:bodyPr/>
          <a:lstStyle/>
          <a:p>
            <a:pPr lvl="0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Stronger 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nergy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savings  obligations to deliver renovations</a:t>
            </a:r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95536" y="2708920"/>
            <a:ext cx="8218800" cy="0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12" name="Picture Placeholder 11" title="Breakdown of savings by sector"/>
          <p:cNvGraphicFramePr>
            <a:graphicFrameLocks noGrp="1"/>
          </p:cNvGraphicFramePr>
          <p:nvPr>
            <p:ph type="pic" sz="quarter" idx="24"/>
            <p:extLst>
              <p:ext uri="{D42A27DB-BD31-4B8C-83A1-F6EECF244321}">
                <p14:modId xmlns:p14="http://schemas.microsoft.com/office/powerpoint/2010/main" val="962767258"/>
              </p:ext>
            </p:extLst>
          </p:nvPr>
        </p:nvGraphicFramePr>
        <p:xfrm>
          <a:off x="287524" y="3501008"/>
          <a:ext cx="50045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5722600" y="390514"/>
            <a:ext cx="3351600" cy="6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1400" b="0" kern="1200" dirty="0">
                <a:solidFill>
                  <a:srgbClr val="404040"/>
                </a:solidFill>
                <a:latin typeface="Arial" charset="0"/>
                <a:ea typeface="+mn-ea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FF6600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FF6600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FF6600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FF6600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FF6600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FF6600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FF6600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FF66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800" dirty="0"/>
              <a:t>EED Art.7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00913" y="3140968"/>
            <a:ext cx="3843087" cy="3168352"/>
          </a:xfrm>
        </p:spPr>
        <p:txBody>
          <a:bodyPr/>
          <a:lstStyle/>
          <a:p>
            <a:r>
              <a:rPr lang="en-GB" dirty="0" smtClean="0"/>
              <a:t>Art. 7 as </a:t>
            </a:r>
            <a:r>
              <a:rPr lang="en-GB" dirty="0" smtClean="0"/>
              <a:t>a tool </a:t>
            </a:r>
            <a:r>
              <a:rPr lang="en-GB" dirty="0" smtClean="0"/>
              <a:t>to deliver buildings renovations</a:t>
            </a:r>
          </a:p>
          <a:p>
            <a:endParaRPr lang="en-GB" dirty="0" smtClean="0"/>
          </a:p>
          <a:p>
            <a:r>
              <a:rPr lang="en-GB" dirty="0" smtClean="0"/>
              <a:t>Close the existing loopholes to increase the amount of yearly savings (i.e., include transport in the baseline and remove the 25% exemptions)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2996952"/>
            <a:ext cx="3024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BREAKDOWN OF ART. 7 SAVINGS BY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ge theme with mast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F orange grey borders with log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WF orange line grey background no log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WF Grey background only used for large 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theme with masters</Template>
  <TotalTime>5321</TotalTime>
  <Words>694</Words>
  <Application>Microsoft Office PowerPoint</Application>
  <PresentationFormat>On-screen Show (4:3)</PresentationFormat>
  <Paragraphs>121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Orange theme with masters</vt:lpstr>
      <vt:lpstr>WWF orange grey borders with logo</vt:lpstr>
      <vt:lpstr>WWF orange line grey background no logo</vt:lpstr>
      <vt:lpstr>WWF Grey background only used for large pictures</vt:lpstr>
      <vt:lpstr>PowerPoint Presentation</vt:lpstr>
      <vt:lpstr>PowerPoint Presentation</vt:lpstr>
      <vt:lpstr>New Art. 2a of EPBD on  Long-term renovation strategies  </vt:lpstr>
      <vt:lpstr>New Art. 2a of EPBD on  Long-term renovation strategies  </vt:lpstr>
      <vt:lpstr>New Art. 2a of EPBD on  Long-term renovation strategies  </vt:lpstr>
      <vt:lpstr>New Art. 2a of EPBD on  Long-term renovation strategies  </vt:lpstr>
      <vt:lpstr> </vt:lpstr>
      <vt:lpstr>EED Art.3 +  Governance Regulation</vt:lpstr>
      <vt:lpstr> </vt:lpstr>
      <vt:lpstr>Key Sources of this Presentation </vt:lpstr>
      <vt:lpstr>Thank you</vt:lpstr>
    </vt:vector>
  </TitlesOfParts>
  <Company>WWF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 Danthine</dc:creator>
  <cp:lastModifiedBy>Administrator</cp:lastModifiedBy>
  <cp:revision>262</cp:revision>
  <cp:lastPrinted>2016-10-10T14:30:20Z</cp:lastPrinted>
  <dcterms:created xsi:type="dcterms:W3CDTF">2014-02-19T12:15:17Z</dcterms:created>
  <dcterms:modified xsi:type="dcterms:W3CDTF">2017-03-09T11:08:16Z</dcterms:modified>
</cp:coreProperties>
</file>