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269" r:id="rId3"/>
    <p:sldId id="270" r:id="rId4"/>
    <p:sldId id="285" r:id="rId5"/>
    <p:sldId id="287" r:id="rId6"/>
    <p:sldId id="289" r:id="rId7"/>
    <p:sldId id="272" r:id="rId8"/>
    <p:sldId id="290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4" r:id="rId17"/>
    <p:sldId id="283" r:id="rId18"/>
    <p:sldId id="281" r:id="rId19"/>
    <p:sldId id="288" r:id="rId20"/>
    <p:sldId id="286" r:id="rId21"/>
  </p:sldIdLst>
  <p:sldSz cx="10693400" cy="6011863"/>
  <p:notesSz cx="6858000" cy="9686925"/>
  <p:defaultTextStyle>
    <a:defPPr>
      <a:defRPr lang="en-US"/>
    </a:defPPr>
    <a:lvl1pPr marL="0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emy Dixson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A0D"/>
    <a:srgbClr val="8D0B0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 autoAdjust="0"/>
    <p:restoredTop sz="95268" autoAdjust="0"/>
  </p:normalViewPr>
  <p:slideViewPr>
    <p:cSldViewPr snapToObjects="1">
      <p:cViewPr varScale="1">
        <p:scale>
          <a:sx n="107" d="100"/>
          <a:sy n="107" d="100"/>
        </p:scale>
        <p:origin x="132" y="282"/>
      </p:cViewPr>
      <p:guideLst>
        <p:guide orient="horz" pos="1894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06DC-C2DE-4C21-B6B1-4EDF76C887E6}" type="datetimeFigureOut">
              <a:rPr lang="en-IE" smtClean="0"/>
              <a:t>10/03/2017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EFA0-5CA6-41FB-A05E-9D669CD531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02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EE7E-30AE-426F-ADE5-C69024BB8D72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7075"/>
            <a:ext cx="6457950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08EC-1BAF-48B8-8408-29731A7F65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3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03F2F-7FC8-463A-8733-490258586A88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499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 will briefly recall</a:t>
            </a:r>
            <a:r>
              <a:rPr lang="en-IE" baseline="0" dirty="0"/>
              <a:t> the manifesto of the REC and our efforts around the European elections in 2014 saying that n</a:t>
            </a:r>
            <a:r>
              <a:rPr lang="en-IE" dirty="0"/>
              <a:t>ot only have MEP’s been willing to continue to sign up for our pledge, but many</a:t>
            </a:r>
            <a:r>
              <a:rPr lang="en-IE" baseline="0" dirty="0"/>
              <a:t> of them took part in our new communications activity on the question of why do you support Renovate Europe which is displayed on the walls of the conference room.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07E4-A01F-47F3-8D63-3A647C95C703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09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3F2F-7FC8-463A-8733-490258586A8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72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8EC-1BAF-48B8-8408-29731A7F656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00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2E7CA-940C-4B6E-9E73-0245BA95FC91}" type="slidenum">
              <a:rPr lang="fr-FR" smtClean="0"/>
              <a:pPr/>
              <a:t>‹#›</a:t>
            </a:fld>
            <a:r>
              <a:rPr lang="fr-FR" dirty="0"/>
              <a:t> /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0" y="2124928"/>
            <a:ext cx="10693400" cy="1880877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lnSpc>
                <a:spcPct val="120000"/>
              </a:lnSpc>
              <a:defRPr sz="1987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Edit the title </a:t>
            </a: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4"/>
          <a:stretch/>
        </p:blipFill>
        <p:spPr>
          <a:xfrm>
            <a:off x="9306601" y="5160859"/>
            <a:ext cx="1140724" cy="85193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" t="11281" r="3873" b="12171"/>
          <a:stretch/>
        </p:blipFill>
        <p:spPr bwMode="auto">
          <a:xfrm>
            <a:off x="9427840" y="5504226"/>
            <a:ext cx="892469" cy="2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 userDrawn="1"/>
        </p:nvSpPr>
        <p:spPr>
          <a:xfrm>
            <a:off x="-3406820" y="577851"/>
            <a:ext cx="3193258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1"/>
              </a:spcAft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9" name="Groupe 28"/>
          <p:cNvGrpSpPr/>
          <p:nvPr userDrawn="1"/>
        </p:nvGrpSpPr>
        <p:grpSpPr>
          <a:xfrm>
            <a:off x="-295327" y="679119"/>
            <a:ext cx="168419" cy="5332745"/>
            <a:chOff x="-252536" y="-197952"/>
            <a:chExt cx="144016" cy="4562475"/>
          </a:xfrm>
        </p:grpSpPr>
        <p:cxnSp>
          <p:nvCxnSpPr>
            <p:cNvPr id="30" name="Connecteur droit 29"/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 userDrawn="1"/>
        </p:nvSpPr>
        <p:spPr>
          <a:xfrm>
            <a:off x="-3488585" y="2619411"/>
            <a:ext cx="3051037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5859" indent="-155859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1052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26" indent="-161426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1052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-3305447" y="936371"/>
            <a:ext cx="1212220" cy="1501940"/>
            <a:chOff x="-2826511" y="445389"/>
            <a:chExt cx="1036578" cy="1284997"/>
          </a:xfrm>
        </p:grpSpPr>
        <p:pic>
          <p:nvPicPr>
            <p:cNvPr id="34" name="Imag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54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" name="Groupe 35"/>
          <p:cNvGrpSpPr/>
          <p:nvPr userDrawn="1"/>
        </p:nvGrpSpPr>
        <p:grpSpPr>
          <a:xfrm>
            <a:off x="-3406821" y="3523035"/>
            <a:ext cx="2382037" cy="2447949"/>
            <a:chOff x="-2913196" y="3090225"/>
            <a:chExt cx="2036896" cy="2094363"/>
          </a:xfrm>
        </p:grpSpPr>
        <p:pic>
          <p:nvPicPr>
            <p:cNvPr id="37" name="Image 3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8" name="Groupe 37"/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9" name="Rectangle 38"/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9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931571" y="1211651"/>
            <a:ext cx="2823727" cy="3362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4023236" y="1211651"/>
            <a:ext cx="2823727" cy="3362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9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7114900" y="1211652"/>
            <a:ext cx="2823727" cy="3360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75" y="2"/>
            <a:ext cx="541562" cy="559437"/>
          </a:xfrm>
          <a:prstGeom prst="rect">
            <a:avLst/>
          </a:prstGeom>
        </p:spPr>
      </p:pic>
      <p:sp>
        <p:nvSpPr>
          <p:cNvPr id="1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926198" y="3351730"/>
            <a:ext cx="2828805" cy="1220257"/>
          </a:xfrm>
          <a:solidFill>
            <a:schemeClr val="accent6">
              <a:alpha val="80000"/>
            </a:schemeClr>
          </a:solidFill>
        </p:spPr>
        <p:txBody>
          <a:bodyPr lIns="144000" tIns="144000" rIns="72000" bIns="0"/>
          <a:lstStyle>
            <a:lvl1pPr>
              <a:defRPr sz="1403">
                <a:solidFill>
                  <a:schemeClr val="bg1"/>
                </a:solidFill>
              </a:defRPr>
            </a:lvl1pPr>
            <a:lvl2pPr marL="269292" indent="-159892">
              <a:buFont typeface="Wingdings" panose="05000000000000000000" pitchFamily="2" charset="2"/>
              <a:buChar char="v"/>
              <a:defRPr sz="1169">
                <a:solidFill>
                  <a:schemeClr val="bg1"/>
                </a:solidFill>
              </a:defRPr>
            </a:lvl2pPr>
            <a:lvl3pPr marL="382899" indent="-113607">
              <a:spcBef>
                <a:spcPts val="701"/>
              </a:spcBef>
              <a:buFont typeface="Arial" panose="020B0604020202020204" pitchFamily="34" charset="0"/>
              <a:buChar char="◦"/>
              <a:defRPr sz="1169">
                <a:solidFill>
                  <a:schemeClr val="bg1"/>
                </a:solidFill>
              </a:defRPr>
            </a:lvl3pPr>
            <a:lvl4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4pPr>
            <a:lvl5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4018158" y="3351730"/>
            <a:ext cx="2828805" cy="1220257"/>
          </a:xfrm>
          <a:solidFill>
            <a:schemeClr val="accent6">
              <a:alpha val="80000"/>
            </a:schemeClr>
          </a:solidFill>
        </p:spPr>
        <p:txBody>
          <a:bodyPr lIns="144000" tIns="144000" rIns="72000" bIns="0"/>
          <a:lstStyle>
            <a:lvl1pPr>
              <a:defRPr sz="1403">
                <a:solidFill>
                  <a:schemeClr val="bg1"/>
                </a:solidFill>
              </a:defRPr>
            </a:lvl1pPr>
            <a:lvl2pPr marL="269292" indent="-159892">
              <a:buFont typeface="Wingdings" panose="05000000000000000000" pitchFamily="2" charset="2"/>
              <a:buChar char="v"/>
              <a:defRPr sz="1169">
                <a:solidFill>
                  <a:schemeClr val="bg1"/>
                </a:solidFill>
              </a:defRPr>
            </a:lvl2pPr>
            <a:lvl3pPr marL="382899" indent="-113607">
              <a:spcBef>
                <a:spcPts val="701"/>
              </a:spcBef>
              <a:buFont typeface="Arial" panose="020B0604020202020204" pitchFamily="34" charset="0"/>
              <a:buChar char="◦"/>
              <a:defRPr sz="1169">
                <a:solidFill>
                  <a:schemeClr val="bg1"/>
                </a:solidFill>
              </a:defRPr>
            </a:lvl3pPr>
            <a:lvl4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4pPr>
            <a:lvl5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7112361" y="3351730"/>
            <a:ext cx="2828805" cy="1220257"/>
          </a:xfrm>
          <a:solidFill>
            <a:schemeClr val="accent6">
              <a:alpha val="80000"/>
            </a:schemeClr>
          </a:solidFill>
        </p:spPr>
        <p:txBody>
          <a:bodyPr lIns="144000" tIns="144000" rIns="72000" bIns="0"/>
          <a:lstStyle>
            <a:lvl1pPr>
              <a:defRPr sz="1403">
                <a:solidFill>
                  <a:schemeClr val="bg1"/>
                </a:solidFill>
              </a:defRPr>
            </a:lvl1pPr>
            <a:lvl2pPr marL="269292" indent="-159892">
              <a:buFont typeface="Wingdings" panose="05000000000000000000" pitchFamily="2" charset="2"/>
              <a:buChar char="v"/>
              <a:defRPr sz="1169">
                <a:solidFill>
                  <a:schemeClr val="bg1"/>
                </a:solidFill>
              </a:defRPr>
            </a:lvl2pPr>
            <a:lvl3pPr marL="382899" indent="-113607">
              <a:spcBef>
                <a:spcPts val="701"/>
              </a:spcBef>
              <a:buFont typeface="Arial" panose="020B0604020202020204" pitchFamily="34" charset="0"/>
              <a:buChar char="◦"/>
              <a:defRPr sz="1169">
                <a:solidFill>
                  <a:schemeClr val="bg1"/>
                </a:solidFill>
              </a:defRPr>
            </a:lvl3pPr>
            <a:lvl4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4pPr>
            <a:lvl5pPr marL="492299" indent="-113607">
              <a:spcBef>
                <a:spcPts val="701"/>
              </a:spcBef>
              <a:buFont typeface="Arial" panose="020B0604020202020204" pitchFamily="34" charset="0"/>
              <a:buChar char="▪"/>
              <a:defRPr sz="1169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-3845241" y="568318"/>
            <a:ext cx="3581427" cy="3527569"/>
            <a:chOff x="-3288093" y="648154"/>
            <a:chExt cx="3062503" cy="3018041"/>
          </a:xfrm>
        </p:grpSpPr>
        <p:sp>
          <p:nvSpPr>
            <p:cNvPr id="34" name="ZoneTexte 33"/>
            <p:cNvSpPr txBox="1"/>
            <p:nvPr userDrawn="1"/>
          </p:nvSpPr>
          <p:spPr>
            <a:xfrm>
              <a:off x="-3288093" y="648154"/>
              <a:ext cx="2952328" cy="3018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34"/>
                </a:spcBef>
                <a:buNone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34"/>
                </a:spcBef>
                <a:buFont typeface="+mj-lt"/>
                <a:buNone/>
              </a:pPr>
              <a:r>
                <a:rPr lang="en-GB" sz="1052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34"/>
                </a:spcBef>
                <a:buNone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35" name="Groupe 34"/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37" name="Connecteur droit 36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Image 3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400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1 ti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6133923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9"/>
          </p:nvPr>
        </p:nvSpPr>
        <p:spPr>
          <a:xfrm>
            <a:off x="7062100" y="1658"/>
            <a:ext cx="3631299" cy="6011130"/>
          </a:xfrm>
          <a:custGeom>
            <a:avLst/>
            <a:gdLst>
              <a:gd name="connsiteX0" fmla="*/ 0 w 3120037"/>
              <a:gd name="connsiteY0" fmla="*/ 0 h 5141289"/>
              <a:gd name="connsiteX1" fmla="*/ 3112935 w 3120037"/>
              <a:gd name="connsiteY1" fmla="*/ 0 h 5141289"/>
              <a:gd name="connsiteX2" fmla="*/ 3120037 w 3120037"/>
              <a:gd name="connsiteY2" fmla="*/ 5141289 h 5141289"/>
              <a:gd name="connsiteX3" fmla="*/ 2867874 w 3120037"/>
              <a:gd name="connsiteY3" fmla="*/ 5141289 h 5141289"/>
              <a:gd name="connsiteX4" fmla="*/ 2868174 w 3120037"/>
              <a:gd name="connsiteY4" fmla="*/ 5074304 h 5141289"/>
              <a:gd name="connsiteX5" fmla="*/ 2871752 w 3120037"/>
              <a:gd name="connsiteY5" fmla="*/ 4186713 h 5141289"/>
              <a:gd name="connsiteX6" fmla="*/ 2818295 w 3120037"/>
              <a:gd name="connsiteY6" fmla="*/ 4093573 h 5141289"/>
              <a:gd name="connsiteX7" fmla="*/ 2781882 w 3120037"/>
              <a:gd name="connsiteY7" fmla="*/ 4097357 h 5141289"/>
              <a:gd name="connsiteX8" fmla="*/ 1560593 w 3120037"/>
              <a:gd name="connsiteY8" fmla="*/ 4343407 h 5141289"/>
              <a:gd name="connsiteX9" fmla="*/ 1461887 w 3120037"/>
              <a:gd name="connsiteY9" fmla="*/ 4448142 h 5141289"/>
              <a:gd name="connsiteX10" fmla="*/ 1461886 w 3120037"/>
              <a:gd name="connsiteY10" fmla="*/ 4793854 h 5141289"/>
              <a:gd name="connsiteX11" fmla="*/ 1462447 w 3120037"/>
              <a:gd name="connsiteY11" fmla="*/ 4793853 h 5141289"/>
              <a:gd name="connsiteX12" fmla="*/ 1461887 w 3120037"/>
              <a:gd name="connsiteY12" fmla="*/ 4829034 h 5141289"/>
              <a:gd name="connsiteX13" fmla="*/ 1463247 w 3120037"/>
              <a:gd name="connsiteY13" fmla="*/ 4974489 h 5141289"/>
              <a:gd name="connsiteX14" fmla="*/ 1462836 w 3120037"/>
              <a:gd name="connsiteY14" fmla="*/ 5141289 h 5141289"/>
              <a:gd name="connsiteX15" fmla="*/ 0 w 3120037"/>
              <a:gd name="connsiteY15" fmla="*/ 5141289 h 5141289"/>
              <a:gd name="connsiteX0" fmla="*/ 0 w 3120037"/>
              <a:gd name="connsiteY0" fmla="*/ 0 h 5141289"/>
              <a:gd name="connsiteX1" fmla="*/ 3112935 w 3120037"/>
              <a:gd name="connsiteY1" fmla="*/ 0 h 5141289"/>
              <a:gd name="connsiteX2" fmla="*/ 3120037 w 3120037"/>
              <a:gd name="connsiteY2" fmla="*/ 5141289 h 5141289"/>
              <a:gd name="connsiteX3" fmla="*/ 2867874 w 3120037"/>
              <a:gd name="connsiteY3" fmla="*/ 5141289 h 5141289"/>
              <a:gd name="connsiteX4" fmla="*/ 2871752 w 3120037"/>
              <a:gd name="connsiteY4" fmla="*/ 4186713 h 5141289"/>
              <a:gd name="connsiteX5" fmla="*/ 2818295 w 3120037"/>
              <a:gd name="connsiteY5" fmla="*/ 4093573 h 5141289"/>
              <a:gd name="connsiteX6" fmla="*/ 2781882 w 3120037"/>
              <a:gd name="connsiteY6" fmla="*/ 4097357 h 5141289"/>
              <a:gd name="connsiteX7" fmla="*/ 1560593 w 3120037"/>
              <a:gd name="connsiteY7" fmla="*/ 4343407 h 5141289"/>
              <a:gd name="connsiteX8" fmla="*/ 1461887 w 3120037"/>
              <a:gd name="connsiteY8" fmla="*/ 4448142 h 5141289"/>
              <a:gd name="connsiteX9" fmla="*/ 1461886 w 3120037"/>
              <a:gd name="connsiteY9" fmla="*/ 4793854 h 5141289"/>
              <a:gd name="connsiteX10" fmla="*/ 1462447 w 3120037"/>
              <a:gd name="connsiteY10" fmla="*/ 4793853 h 5141289"/>
              <a:gd name="connsiteX11" fmla="*/ 1461887 w 3120037"/>
              <a:gd name="connsiteY11" fmla="*/ 4829034 h 5141289"/>
              <a:gd name="connsiteX12" fmla="*/ 1463247 w 3120037"/>
              <a:gd name="connsiteY12" fmla="*/ 4974489 h 5141289"/>
              <a:gd name="connsiteX13" fmla="*/ 1462836 w 3120037"/>
              <a:gd name="connsiteY13" fmla="*/ 5141289 h 5141289"/>
              <a:gd name="connsiteX14" fmla="*/ 0 w 3120037"/>
              <a:gd name="connsiteY14" fmla="*/ 5141289 h 5141289"/>
              <a:gd name="connsiteX15" fmla="*/ 0 w 3120037"/>
              <a:gd name="connsiteY15" fmla="*/ 0 h 5141289"/>
              <a:gd name="connsiteX0" fmla="*/ 0 w 3201491"/>
              <a:gd name="connsiteY0" fmla="*/ 0 h 5141289"/>
              <a:gd name="connsiteX1" fmla="*/ 3112935 w 3201491"/>
              <a:gd name="connsiteY1" fmla="*/ 0 h 5141289"/>
              <a:gd name="connsiteX2" fmla="*/ 3201491 w 3201491"/>
              <a:gd name="connsiteY2" fmla="*/ 5141289 h 5141289"/>
              <a:gd name="connsiteX3" fmla="*/ 2867874 w 3201491"/>
              <a:gd name="connsiteY3" fmla="*/ 5141289 h 5141289"/>
              <a:gd name="connsiteX4" fmla="*/ 2871752 w 3201491"/>
              <a:gd name="connsiteY4" fmla="*/ 4186713 h 5141289"/>
              <a:gd name="connsiteX5" fmla="*/ 2818295 w 3201491"/>
              <a:gd name="connsiteY5" fmla="*/ 4093573 h 5141289"/>
              <a:gd name="connsiteX6" fmla="*/ 2781882 w 3201491"/>
              <a:gd name="connsiteY6" fmla="*/ 4097357 h 5141289"/>
              <a:gd name="connsiteX7" fmla="*/ 1560593 w 3201491"/>
              <a:gd name="connsiteY7" fmla="*/ 4343407 h 5141289"/>
              <a:gd name="connsiteX8" fmla="*/ 1461887 w 3201491"/>
              <a:gd name="connsiteY8" fmla="*/ 4448142 h 5141289"/>
              <a:gd name="connsiteX9" fmla="*/ 1461886 w 3201491"/>
              <a:gd name="connsiteY9" fmla="*/ 4793854 h 5141289"/>
              <a:gd name="connsiteX10" fmla="*/ 1462447 w 3201491"/>
              <a:gd name="connsiteY10" fmla="*/ 4793853 h 5141289"/>
              <a:gd name="connsiteX11" fmla="*/ 1461887 w 3201491"/>
              <a:gd name="connsiteY11" fmla="*/ 4829034 h 5141289"/>
              <a:gd name="connsiteX12" fmla="*/ 1463247 w 3201491"/>
              <a:gd name="connsiteY12" fmla="*/ 4974489 h 5141289"/>
              <a:gd name="connsiteX13" fmla="*/ 1462836 w 3201491"/>
              <a:gd name="connsiteY13" fmla="*/ 5141289 h 5141289"/>
              <a:gd name="connsiteX14" fmla="*/ 0 w 3201491"/>
              <a:gd name="connsiteY14" fmla="*/ 5141289 h 5141289"/>
              <a:gd name="connsiteX15" fmla="*/ 0 w 3201491"/>
              <a:gd name="connsiteY15" fmla="*/ 0 h 5141289"/>
              <a:gd name="connsiteX0" fmla="*/ 0 w 3201491"/>
              <a:gd name="connsiteY0" fmla="*/ 2564028 h 7705317"/>
              <a:gd name="connsiteX1" fmla="*/ 3197931 w 3201491"/>
              <a:gd name="connsiteY1" fmla="*/ 0 h 7705317"/>
              <a:gd name="connsiteX2" fmla="*/ 3201491 w 3201491"/>
              <a:gd name="connsiteY2" fmla="*/ 7705317 h 7705317"/>
              <a:gd name="connsiteX3" fmla="*/ 2867874 w 3201491"/>
              <a:gd name="connsiteY3" fmla="*/ 7705317 h 7705317"/>
              <a:gd name="connsiteX4" fmla="*/ 2871752 w 3201491"/>
              <a:gd name="connsiteY4" fmla="*/ 6750741 h 7705317"/>
              <a:gd name="connsiteX5" fmla="*/ 2818295 w 3201491"/>
              <a:gd name="connsiteY5" fmla="*/ 6657601 h 7705317"/>
              <a:gd name="connsiteX6" fmla="*/ 2781882 w 3201491"/>
              <a:gd name="connsiteY6" fmla="*/ 6661385 h 7705317"/>
              <a:gd name="connsiteX7" fmla="*/ 1560593 w 3201491"/>
              <a:gd name="connsiteY7" fmla="*/ 6907435 h 7705317"/>
              <a:gd name="connsiteX8" fmla="*/ 1461887 w 3201491"/>
              <a:gd name="connsiteY8" fmla="*/ 7012170 h 7705317"/>
              <a:gd name="connsiteX9" fmla="*/ 1461886 w 3201491"/>
              <a:gd name="connsiteY9" fmla="*/ 7357882 h 7705317"/>
              <a:gd name="connsiteX10" fmla="*/ 1462447 w 3201491"/>
              <a:gd name="connsiteY10" fmla="*/ 7357881 h 7705317"/>
              <a:gd name="connsiteX11" fmla="*/ 1461887 w 3201491"/>
              <a:gd name="connsiteY11" fmla="*/ 7393062 h 7705317"/>
              <a:gd name="connsiteX12" fmla="*/ 1463247 w 3201491"/>
              <a:gd name="connsiteY12" fmla="*/ 7538517 h 7705317"/>
              <a:gd name="connsiteX13" fmla="*/ 1462836 w 3201491"/>
              <a:gd name="connsiteY13" fmla="*/ 7705317 h 7705317"/>
              <a:gd name="connsiteX14" fmla="*/ 0 w 3201491"/>
              <a:gd name="connsiteY14" fmla="*/ 7705317 h 7705317"/>
              <a:gd name="connsiteX15" fmla="*/ 0 w 3201491"/>
              <a:gd name="connsiteY15" fmla="*/ 2564028 h 7705317"/>
              <a:gd name="connsiteX0" fmla="*/ 1331594 w 4533085"/>
              <a:gd name="connsiteY0" fmla="*/ 2564028 h 7705317"/>
              <a:gd name="connsiteX1" fmla="*/ 4529525 w 4533085"/>
              <a:gd name="connsiteY1" fmla="*/ 0 h 7705317"/>
              <a:gd name="connsiteX2" fmla="*/ 4533085 w 4533085"/>
              <a:gd name="connsiteY2" fmla="*/ 7705317 h 7705317"/>
              <a:gd name="connsiteX3" fmla="*/ 4199468 w 4533085"/>
              <a:gd name="connsiteY3" fmla="*/ 7705317 h 7705317"/>
              <a:gd name="connsiteX4" fmla="*/ 4203346 w 4533085"/>
              <a:gd name="connsiteY4" fmla="*/ 6750741 h 7705317"/>
              <a:gd name="connsiteX5" fmla="*/ 4149889 w 4533085"/>
              <a:gd name="connsiteY5" fmla="*/ 6657601 h 7705317"/>
              <a:gd name="connsiteX6" fmla="*/ 4113476 w 4533085"/>
              <a:gd name="connsiteY6" fmla="*/ 6661385 h 7705317"/>
              <a:gd name="connsiteX7" fmla="*/ 2892187 w 4533085"/>
              <a:gd name="connsiteY7" fmla="*/ 6907435 h 7705317"/>
              <a:gd name="connsiteX8" fmla="*/ 2793481 w 4533085"/>
              <a:gd name="connsiteY8" fmla="*/ 7012170 h 7705317"/>
              <a:gd name="connsiteX9" fmla="*/ 2793480 w 4533085"/>
              <a:gd name="connsiteY9" fmla="*/ 7357882 h 7705317"/>
              <a:gd name="connsiteX10" fmla="*/ 2794041 w 4533085"/>
              <a:gd name="connsiteY10" fmla="*/ 7357881 h 7705317"/>
              <a:gd name="connsiteX11" fmla="*/ 2793481 w 4533085"/>
              <a:gd name="connsiteY11" fmla="*/ 7393062 h 7705317"/>
              <a:gd name="connsiteX12" fmla="*/ 2794841 w 4533085"/>
              <a:gd name="connsiteY12" fmla="*/ 7538517 h 7705317"/>
              <a:gd name="connsiteX13" fmla="*/ 2794430 w 4533085"/>
              <a:gd name="connsiteY13" fmla="*/ 7705317 h 7705317"/>
              <a:gd name="connsiteX14" fmla="*/ 0 w 4533085"/>
              <a:gd name="connsiteY14" fmla="*/ 7705317 h 7705317"/>
              <a:gd name="connsiteX15" fmla="*/ 1331594 w 4533085"/>
              <a:gd name="connsiteY15" fmla="*/ 2564028 h 7705317"/>
              <a:gd name="connsiteX0" fmla="*/ 0 w 4618080"/>
              <a:gd name="connsiteY0" fmla="*/ 56664 h 7705317"/>
              <a:gd name="connsiteX1" fmla="*/ 4614520 w 4618080"/>
              <a:gd name="connsiteY1" fmla="*/ 0 h 7705317"/>
              <a:gd name="connsiteX2" fmla="*/ 4618080 w 4618080"/>
              <a:gd name="connsiteY2" fmla="*/ 7705317 h 7705317"/>
              <a:gd name="connsiteX3" fmla="*/ 4284463 w 4618080"/>
              <a:gd name="connsiteY3" fmla="*/ 7705317 h 7705317"/>
              <a:gd name="connsiteX4" fmla="*/ 4288341 w 4618080"/>
              <a:gd name="connsiteY4" fmla="*/ 6750741 h 7705317"/>
              <a:gd name="connsiteX5" fmla="*/ 4234884 w 4618080"/>
              <a:gd name="connsiteY5" fmla="*/ 6657601 h 7705317"/>
              <a:gd name="connsiteX6" fmla="*/ 4198471 w 4618080"/>
              <a:gd name="connsiteY6" fmla="*/ 6661385 h 7705317"/>
              <a:gd name="connsiteX7" fmla="*/ 2977182 w 4618080"/>
              <a:gd name="connsiteY7" fmla="*/ 6907435 h 7705317"/>
              <a:gd name="connsiteX8" fmla="*/ 2878476 w 4618080"/>
              <a:gd name="connsiteY8" fmla="*/ 7012170 h 7705317"/>
              <a:gd name="connsiteX9" fmla="*/ 2878475 w 4618080"/>
              <a:gd name="connsiteY9" fmla="*/ 7357882 h 7705317"/>
              <a:gd name="connsiteX10" fmla="*/ 2879036 w 4618080"/>
              <a:gd name="connsiteY10" fmla="*/ 7357881 h 7705317"/>
              <a:gd name="connsiteX11" fmla="*/ 2878476 w 4618080"/>
              <a:gd name="connsiteY11" fmla="*/ 7393062 h 7705317"/>
              <a:gd name="connsiteX12" fmla="*/ 2879836 w 4618080"/>
              <a:gd name="connsiteY12" fmla="*/ 7538517 h 7705317"/>
              <a:gd name="connsiteX13" fmla="*/ 2879425 w 4618080"/>
              <a:gd name="connsiteY13" fmla="*/ 7705317 h 7705317"/>
              <a:gd name="connsiteX14" fmla="*/ 84995 w 4618080"/>
              <a:gd name="connsiteY14" fmla="*/ 7705317 h 7705317"/>
              <a:gd name="connsiteX15" fmla="*/ 0 w 4618080"/>
              <a:gd name="connsiteY15" fmla="*/ 56664 h 7705317"/>
              <a:gd name="connsiteX0" fmla="*/ 0 w 4618080"/>
              <a:gd name="connsiteY0" fmla="*/ 56664 h 7705317"/>
              <a:gd name="connsiteX1" fmla="*/ 4614520 w 4618080"/>
              <a:gd name="connsiteY1" fmla="*/ 0 h 7705317"/>
              <a:gd name="connsiteX2" fmla="*/ 4618080 w 4618080"/>
              <a:gd name="connsiteY2" fmla="*/ 7705317 h 7705317"/>
              <a:gd name="connsiteX3" fmla="*/ 4284463 w 4618080"/>
              <a:gd name="connsiteY3" fmla="*/ 7705317 h 7705317"/>
              <a:gd name="connsiteX4" fmla="*/ 4288341 w 4618080"/>
              <a:gd name="connsiteY4" fmla="*/ 6750741 h 7705317"/>
              <a:gd name="connsiteX5" fmla="*/ 4234884 w 4618080"/>
              <a:gd name="connsiteY5" fmla="*/ 6657601 h 7705317"/>
              <a:gd name="connsiteX6" fmla="*/ 4198471 w 4618080"/>
              <a:gd name="connsiteY6" fmla="*/ 6661385 h 7705317"/>
              <a:gd name="connsiteX7" fmla="*/ 2977182 w 4618080"/>
              <a:gd name="connsiteY7" fmla="*/ 6907435 h 7705317"/>
              <a:gd name="connsiteX8" fmla="*/ 2878476 w 4618080"/>
              <a:gd name="connsiteY8" fmla="*/ 7012170 h 7705317"/>
              <a:gd name="connsiteX9" fmla="*/ 2878475 w 4618080"/>
              <a:gd name="connsiteY9" fmla="*/ 7357882 h 7705317"/>
              <a:gd name="connsiteX10" fmla="*/ 2879036 w 4618080"/>
              <a:gd name="connsiteY10" fmla="*/ 7357881 h 7705317"/>
              <a:gd name="connsiteX11" fmla="*/ 2878476 w 4618080"/>
              <a:gd name="connsiteY11" fmla="*/ 7393062 h 7705317"/>
              <a:gd name="connsiteX12" fmla="*/ 2879836 w 4618080"/>
              <a:gd name="connsiteY12" fmla="*/ 7538517 h 7705317"/>
              <a:gd name="connsiteX13" fmla="*/ 2879425 w 4618080"/>
              <a:gd name="connsiteY13" fmla="*/ 7705317 h 7705317"/>
              <a:gd name="connsiteX14" fmla="*/ 14166 w 4618080"/>
              <a:gd name="connsiteY14" fmla="*/ 7705317 h 7705317"/>
              <a:gd name="connsiteX15" fmla="*/ 0 w 4618080"/>
              <a:gd name="connsiteY15" fmla="*/ 56664 h 7705317"/>
              <a:gd name="connsiteX0" fmla="*/ 0 w 4618080"/>
              <a:gd name="connsiteY0" fmla="*/ 0 h 7648653"/>
              <a:gd name="connsiteX1" fmla="*/ 4614520 w 4618080"/>
              <a:gd name="connsiteY1" fmla="*/ 14165 h 7648653"/>
              <a:gd name="connsiteX2" fmla="*/ 4618080 w 4618080"/>
              <a:gd name="connsiteY2" fmla="*/ 7648653 h 7648653"/>
              <a:gd name="connsiteX3" fmla="*/ 4284463 w 4618080"/>
              <a:gd name="connsiteY3" fmla="*/ 7648653 h 7648653"/>
              <a:gd name="connsiteX4" fmla="*/ 4288341 w 4618080"/>
              <a:gd name="connsiteY4" fmla="*/ 6694077 h 7648653"/>
              <a:gd name="connsiteX5" fmla="*/ 4234884 w 4618080"/>
              <a:gd name="connsiteY5" fmla="*/ 6600937 h 7648653"/>
              <a:gd name="connsiteX6" fmla="*/ 4198471 w 4618080"/>
              <a:gd name="connsiteY6" fmla="*/ 6604721 h 7648653"/>
              <a:gd name="connsiteX7" fmla="*/ 2977182 w 4618080"/>
              <a:gd name="connsiteY7" fmla="*/ 6850771 h 7648653"/>
              <a:gd name="connsiteX8" fmla="*/ 2878476 w 4618080"/>
              <a:gd name="connsiteY8" fmla="*/ 6955506 h 7648653"/>
              <a:gd name="connsiteX9" fmla="*/ 2878475 w 4618080"/>
              <a:gd name="connsiteY9" fmla="*/ 7301218 h 7648653"/>
              <a:gd name="connsiteX10" fmla="*/ 2879036 w 4618080"/>
              <a:gd name="connsiteY10" fmla="*/ 7301217 h 7648653"/>
              <a:gd name="connsiteX11" fmla="*/ 2878476 w 4618080"/>
              <a:gd name="connsiteY11" fmla="*/ 7336398 h 7648653"/>
              <a:gd name="connsiteX12" fmla="*/ 2879836 w 4618080"/>
              <a:gd name="connsiteY12" fmla="*/ 7481853 h 7648653"/>
              <a:gd name="connsiteX13" fmla="*/ 2879425 w 4618080"/>
              <a:gd name="connsiteY13" fmla="*/ 7648653 h 7648653"/>
              <a:gd name="connsiteX14" fmla="*/ 14166 w 4618080"/>
              <a:gd name="connsiteY14" fmla="*/ 7648653 h 7648653"/>
              <a:gd name="connsiteX15" fmla="*/ 0 w 4618080"/>
              <a:gd name="connsiteY15" fmla="*/ 0 h 7648653"/>
              <a:gd name="connsiteX0" fmla="*/ 0 w 4618080"/>
              <a:gd name="connsiteY0" fmla="*/ 0 h 7648653"/>
              <a:gd name="connsiteX1" fmla="*/ 4095103 w 4618080"/>
              <a:gd name="connsiteY1" fmla="*/ 618576 h 7648653"/>
              <a:gd name="connsiteX2" fmla="*/ 4618080 w 4618080"/>
              <a:gd name="connsiteY2" fmla="*/ 7648653 h 7648653"/>
              <a:gd name="connsiteX3" fmla="*/ 4284463 w 4618080"/>
              <a:gd name="connsiteY3" fmla="*/ 7648653 h 7648653"/>
              <a:gd name="connsiteX4" fmla="*/ 4288341 w 4618080"/>
              <a:gd name="connsiteY4" fmla="*/ 6694077 h 7648653"/>
              <a:gd name="connsiteX5" fmla="*/ 4234884 w 4618080"/>
              <a:gd name="connsiteY5" fmla="*/ 6600937 h 7648653"/>
              <a:gd name="connsiteX6" fmla="*/ 4198471 w 4618080"/>
              <a:gd name="connsiteY6" fmla="*/ 6604721 h 7648653"/>
              <a:gd name="connsiteX7" fmla="*/ 2977182 w 4618080"/>
              <a:gd name="connsiteY7" fmla="*/ 6850771 h 7648653"/>
              <a:gd name="connsiteX8" fmla="*/ 2878476 w 4618080"/>
              <a:gd name="connsiteY8" fmla="*/ 6955506 h 7648653"/>
              <a:gd name="connsiteX9" fmla="*/ 2878475 w 4618080"/>
              <a:gd name="connsiteY9" fmla="*/ 7301218 h 7648653"/>
              <a:gd name="connsiteX10" fmla="*/ 2879036 w 4618080"/>
              <a:gd name="connsiteY10" fmla="*/ 7301217 h 7648653"/>
              <a:gd name="connsiteX11" fmla="*/ 2878476 w 4618080"/>
              <a:gd name="connsiteY11" fmla="*/ 7336398 h 7648653"/>
              <a:gd name="connsiteX12" fmla="*/ 2879836 w 4618080"/>
              <a:gd name="connsiteY12" fmla="*/ 7481853 h 7648653"/>
              <a:gd name="connsiteX13" fmla="*/ 2879425 w 4618080"/>
              <a:gd name="connsiteY13" fmla="*/ 7648653 h 7648653"/>
              <a:gd name="connsiteX14" fmla="*/ 14166 w 4618080"/>
              <a:gd name="connsiteY14" fmla="*/ 7648653 h 7648653"/>
              <a:gd name="connsiteX15" fmla="*/ 0 w 4618080"/>
              <a:gd name="connsiteY15" fmla="*/ 0 h 7648653"/>
              <a:gd name="connsiteX0" fmla="*/ 0 w 4618080"/>
              <a:gd name="connsiteY0" fmla="*/ 0 h 7648653"/>
              <a:gd name="connsiteX1" fmla="*/ 4605076 w 4618080"/>
              <a:gd name="connsiteY1" fmla="*/ 4720 h 7648653"/>
              <a:gd name="connsiteX2" fmla="*/ 4618080 w 4618080"/>
              <a:gd name="connsiteY2" fmla="*/ 7648653 h 7648653"/>
              <a:gd name="connsiteX3" fmla="*/ 4284463 w 4618080"/>
              <a:gd name="connsiteY3" fmla="*/ 7648653 h 7648653"/>
              <a:gd name="connsiteX4" fmla="*/ 4288341 w 4618080"/>
              <a:gd name="connsiteY4" fmla="*/ 6694077 h 7648653"/>
              <a:gd name="connsiteX5" fmla="*/ 4234884 w 4618080"/>
              <a:gd name="connsiteY5" fmla="*/ 6600937 h 7648653"/>
              <a:gd name="connsiteX6" fmla="*/ 4198471 w 4618080"/>
              <a:gd name="connsiteY6" fmla="*/ 6604721 h 7648653"/>
              <a:gd name="connsiteX7" fmla="*/ 2977182 w 4618080"/>
              <a:gd name="connsiteY7" fmla="*/ 6850771 h 7648653"/>
              <a:gd name="connsiteX8" fmla="*/ 2878476 w 4618080"/>
              <a:gd name="connsiteY8" fmla="*/ 6955506 h 7648653"/>
              <a:gd name="connsiteX9" fmla="*/ 2878475 w 4618080"/>
              <a:gd name="connsiteY9" fmla="*/ 7301218 h 7648653"/>
              <a:gd name="connsiteX10" fmla="*/ 2879036 w 4618080"/>
              <a:gd name="connsiteY10" fmla="*/ 7301217 h 7648653"/>
              <a:gd name="connsiteX11" fmla="*/ 2878476 w 4618080"/>
              <a:gd name="connsiteY11" fmla="*/ 7336398 h 7648653"/>
              <a:gd name="connsiteX12" fmla="*/ 2879836 w 4618080"/>
              <a:gd name="connsiteY12" fmla="*/ 7481853 h 7648653"/>
              <a:gd name="connsiteX13" fmla="*/ 2879425 w 4618080"/>
              <a:gd name="connsiteY13" fmla="*/ 7648653 h 7648653"/>
              <a:gd name="connsiteX14" fmla="*/ 14166 w 4618080"/>
              <a:gd name="connsiteY14" fmla="*/ 7648653 h 7648653"/>
              <a:gd name="connsiteX15" fmla="*/ 0 w 4618080"/>
              <a:gd name="connsiteY15" fmla="*/ 0 h 76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8080" h="7648653">
                <a:moveTo>
                  <a:pt x="0" y="0"/>
                </a:moveTo>
                <a:lnTo>
                  <a:pt x="4605076" y="4720"/>
                </a:lnTo>
                <a:cubicBezTo>
                  <a:pt x="4607443" y="1718483"/>
                  <a:pt x="4615713" y="5934890"/>
                  <a:pt x="4618080" y="7648653"/>
                </a:cubicBezTo>
                <a:lnTo>
                  <a:pt x="4284463" y="7648653"/>
                </a:lnTo>
                <a:cubicBezTo>
                  <a:pt x="4285756" y="7330461"/>
                  <a:pt x="4287048" y="7012269"/>
                  <a:pt x="4288341" y="6694077"/>
                </a:cubicBezTo>
                <a:cubicBezTo>
                  <a:pt x="4284475" y="6679472"/>
                  <a:pt x="4305853" y="6603510"/>
                  <a:pt x="4234884" y="6600937"/>
                </a:cubicBezTo>
                <a:cubicBezTo>
                  <a:pt x="4224745" y="6600570"/>
                  <a:pt x="4212722" y="6601700"/>
                  <a:pt x="4198471" y="6604721"/>
                </a:cubicBezTo>
                <a:cubicBezTo>
                  <a:pt x="3543176" y="6734337"/>
                  <a:pt x="3484443" y="6738730"/>
                  <a:pt x="2977182" y="6850771"/>
                </a:cubicBezTo>
                <a:cubicBezTo>
                  <a:pt x="2902949" y="6866149"/>
                  <a:pt x="2876267" y="6870713"/>
                  <a:pt x="2878476" y="6955506"/>
                </a:cubicBezTo>
                <a:cubicBezTo>
                  <a:pt x="2880686" y="7040300"/>
                  <a:pt x="2879949" y="7185248"/>
                  <a:pt x="2878475" y="7301218"/>
                </a:cubicBezTo>
                <a:lnTo>
                  <a:pt x="2879036" y="7301217"/>
                </a:lnTo>
                <a:cubicBezTo>
                  <a:pt x="2878850" y="7312944"/>
                  <a:pt x="2878663" y="7324671"/>
                  <a:pt x="2878476" y="7336398"/>
                </a:cubicBezTo>
                <a:cubicBezTo>
                  <a:pt x="2879305" y="7376246"/>
                  <a:pt x="2879720" y="7426694"/>
                  <a:pt x="2879836" y="7481853"/>
                </a:cubicBezTo>
                <a:lnTo>
                  <a:pt x="2879425" y="7648653"/>
                </a:lnTo>
                <a:lnTo>
                  <a:pt x="14166" y="764865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636" b="0" cap="none" baseline="0"/>
            </a:lvl1pPr>
          </a:lstStyle>
          <a:p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8" y="597505"/>
            <a:ext cx="6133924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941048" y="1335969"/>
            <a:ext cx="6119072" cy="3575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8"/>
            <a:r>
              <a:rPr lang="en-GB" noProof="0" dirty="0"/>
              <a:t>Level 4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" t="11281" r="3873" b="12171"/>
          <a:stretch/>
        </p:blipFill>
        <p:spPr bwMode="auto">
          <a:xfrm>
            <a:off x="9427840" y="5504226"/>
            <a:ext cx="892469" cy="2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11149846" y="1498140"/>
            <a:ext cx="3452584" cy="35275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an image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sz="1052" b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 in the </a:t>
            </a:r>
            <a:r>
              <a:rPr lang="en-GB" sz="1052" b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your image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34"/>
              </a:spcBef>
              <a:buNone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34"/>
              </a:spcBef>
              <a:buFont typeface="+mj-lt"/>
              <a:buNone/>
            </a:pPr>
            <a:r>
              <a:rPr lang="en-GB" sz="1052" u="sng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34"/>
              </a:spcBef>
              <a:buNone/>
            </a:pP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7188" indent="-267188">
              <a:spcBef>
                <a:spcPts val="234"/>
              </a:spcBef>
              <a:buFont typeface="+mj-lt"/>
              <a:buAutoNum type="arabicPeriod"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188" marR="0" indent="-267188" algn="l" defTabSz="1068751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GB" sz="1052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188" marR="0" indent="-267188" algn="l" defTabSz="1068751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10878211" y="1568861"/>
            <a:ext cx="168419" cy="3393363"/>
            <a:chOff x="-252536" y="-475622"/>
            <a:chExt cx="144016" cy="2903220"/>
          </a:xfrm>
        </p:grpSpPr>
        <p:cxnSp>
          <p:nvCxnSpPr>
            <p:cNvPr id="27" name="Connecteur droit 26"/>
            <p:cNvCxnSpPr/>
            <p:nvPr userDrawn="1"/>
          </p:nvCxnSpPr>
          <p:spPr>
            <a:xfrm rot="10800000" flipH="1" flipV="1">
              <a:off x="-252536" y="-475622"/>
              <a:ext cx="0" cy="29032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 userDrawn="1"/>
          </p:nvCxnSpPr>
          <p:spPr>
            <a:xfrm flipH="1">
              <a:off x="-252536" y="91192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124" y="2423835"/>
            <a:ext cx="361280" cy="57506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9167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1/3 et aplat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529021"/>
            <a:ext cx="10693400" cy="48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4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0" y="1367528"/>
            <a:ext cx="4336768" cy="41414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4609950" y="1753255"/>
            <a:ext cx="5758564" cy="2746291"/>
          </a:xfrm>
        </p:spPr>
        <p:txBody>
          <a:bodyPr/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2pPr>
            <a:lvl3pPr marL="417481" marR="0" indent="-417481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bg1"/>
                </a:solidFill>
              </a:defRPr>
            </a:lvl3pPr>
            <a:lvl4pPr marL="420768" marR="0" indent="-134646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9pPr marL="420768" marR="0" indent="-134646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9pPr>
          </a:lstStyle>
          <a:p>
            <a:pPr marL="0" marR="0" lvl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70" b="1" i="0" u="none" strike="noStrike" kern="1200" cap="none" spc="0" normalizeH="0" baseline="0" noProof="0" dirty="0">
                <a:ln>
                  <a:noFill/>
                </a:ln>
                <a:solidFill>
                  <a:srgbClr val="96BF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1</a:t>
            </a:r>
          </a:p>
          <a:p>
            <a:pPr marL="0" marR="0" lvl="1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3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2</a:t>
            </a:r>
          </a:p>
          <a:p>
            <a:pPr marL="417481" marR="0" lvl="2" indent="-417481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</a:t>
            </a:r>
          </a:p>
          <a:p>
            <a:pPr marL="420768" marR="0" lvl="3" indent="-134646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8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4</a:t>
            </a:r>
          </a:p>
          <a:p>
            <a:pPr marL="420768" marR="0" lvl="8" indent="-134646" algn="l" defTabSz="1068725" rtl="0" eaLnBrk="1" fontAlgn="auto" latinLnBrk="0" hangingPunct="1">
              <a:lnSpc>
                <a:spcPct val="90000"/>
              </a:lnSpc>
              <a:spcBef>
                <a:spcPts val="14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8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4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e 22"/>
          <p:cNvGrpSpPr/>
          <p:nvPr userDrawn="1"/>
        </p:nvGrpSpPr>
        <p:grpSpPr>
          <a:xfrm>
            <a:off x="-3845241" y="1498140"/>
            <a:ext cx="3581427" cy="3527569"/>
            <a:chOff x="-3288093" y="648154"/>
            <a:chExt cx="3062503" cy="3018041"/>
          </a:xfrm>
        </p:grpSpPr>
        <p:sp>
          <p:nvSpPr>
            <p:cNvPr id="24" name="ZoneTexte 23"/>
            <p:cNvSpPr txBox="1"/>
            <p:nvPr userDrawn="1"/>
          </p:nvSpPr>
          <p:spPr>
            <a:xfrm>
              <a:off x="-3288093" y="648154"/>
              <a:ext cx="2952328" cy="3018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34"/>
                </a:spcBef>
                <a:buNone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34"/>
                </a:spcBef>
                <a:buFont typeface="+mj-lt"/>
                <a:buNone/>
              </a:pPr>
              <a:r>
                <a:rPr lang="en-GB" sz="1052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34"/>
                </a:spcBef>
                <a:buNone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25" name="Groupe 24"/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8426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, contenu et visuel 1 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165" y="1515620"/>
            <a:ext cx="695072" cy="69470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968250" y="1283372"/>
            <a:ext cx="2020850" cy="3366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54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8" hasCustomPrompt="1"/>
          </p:nvPr>
        </p:nvSpPr>
        <p:spPr>
          <a:xfrm>
            <a:off x="1631859" y="1515955"/>
            <a:ext cx="694328" cy="69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86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968250" y="2452838"/>
            <a:ext cx="2020800" cy="219675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1403"/>
              </a:spcAft>
              <a:defRPr sz="1403" b="1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69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69"/>
            </a:lvl3pPr>
            <a:lvl4pPr marL="0" indent="0" algn="ctr">
              <a:spcBef>
                <a:spcPts val="0"/>
              </a:spcBef>
              <a:buNone/>
              <a:defRPr sz="1169"/>
            </a:lvl4pPr>
            <a:lvl5pPr marL="0" indent="0" algn="ctr">
              <a:spcBef>
                <a:spcPts val="0"/>
              </a:spcBef>
              <a:buNone/>
              <a:defRPr sz="1169"/>
            </a:lvl5pPr>
          </a:lstStyle>
          <a:p>
            <a:r>
              <a:rPr lang="en-GB" noProof="0" dirty="0">
                <a:solidFill>
                  <a:prstClr val="white"/>
                </a:solidFill>
              </a:rPr>
              <a:t>Level 1</a:t>
            </a:r>
          </a:p>
          <a:p>
            <a:pPr lvl="1"/>
            <a:r>
              <a:rPr lang="en-GB" noProof="0" dirty="0">
                <a:solidFill>
                  <a:prstClr val="white"/>
                </a:solidFill>
              </a:rPr>
              <a:t>Level 2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006" y="1515620"/>
            <a:ext cx="695072" cy="694705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218091" y="1283372"/>
            <a:ext cx="2020850" cy="3366223"/>
          </a:xfrm>
          <a:prstGeom prst="rect">
            <a:avLst/>
          </a:prstGeom>
          <a:solidFill>
            <a:srgbClr val="96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54"/>
          </a:p>
        </p:txBody>
      </p:sp>
      <p:sp>
        <p:nvSpPr>
          <p:cNvPr id="24" name="Espace réservé pour une image  3"/>
          <p:cNvSpPr>
            <a:spLocks noGrp="1"/>
          </p:cNvSpPr>
          <p:nvPr>
            <p:ph type="pic" sz="quarter" idx="20" hasCustomPrompt="1"/>
          </p:nvPr>
        </p:nvSpPr>
        <p:spPr>
          <a:xfrm>
            <a:off x="3881699" y="1515955"/>
            <a:ext cx="694328" cy="69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86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796" y="1515620"/>
            <a:ext cx="695072" cy="69470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467881" y="1283372"/>
            <a:ext cx="2020850" cy="3366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54"/>
          </a:p>
        </p:txBody>
      </p:sp>
      <p:sp>
        <p:nvSpPr>
          <p:cNvPr id="28" name="Espace réservé pour une image  3"/>
          <p:cNvSpPr>
            <a:spLocks noGrp="1"/>
          </p:cNvSpPr>
          <p:nvPr>
            <p:ph type="pic" sz="quarter" idx="22" hasCustomPrompt="1"/>
          </p:nvPr>
        </p:nvSpPr>
        <p:spPr>
          <a:xfrm>
            <a:off x="6131489" y="1515955"/>
            <a:ext cx="694328" cy="69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86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535" y="1515620"/>
            <a:ext cx="695072" cy="694705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717621" y="1283372"/>
            <a:ext cx="2020850" cy="336622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54"/>
          </a:p>
        </p:txBody>
      </p:sp>
      <p:sp>
        <p:nvSpPr>
          <p:cNvPr id="32" name="Espace réservé pour une image  3"/>
          <p:cNvSpPr>
            <a:spLocks noGrp="1"/>
          </p:cNvSpPr>
          <p:nvPr>
            <p:ph type="pic" sz="quarter" idx="24" hasCustomPrompt="1"/>
          </p:nvPr>
        </p:nvSpPr>
        <p:spPr>
          <a:xfrm>
            <a:off x="8381229" y="1515955"/>
            <a:ext cx="694328" cy="69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86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4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grpSp>
        <p:nvGrpSpPr>
          <p:cNvPr id="37" name="Groupe 36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38" name="Image 3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3217939" y="2452838"/>
            <a:ext cx="2020800" cy="219675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1403"/>
              </a:spcAft>
              <a:defRPr sz="1403" b="1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69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69"/>
            </a:lvl3pPr>
            <a:lvl4pPr marL="0" indent="0" algn="ctr">
              <a:spcBef>
                <a:spcPts val="0"/>
              </a:spcBef>
              <a:buNone/>
              <a:defRPr sz="1169"/>
            </a:lvl4pPr>
            <a:lvl5pPr marL="0" indent="0" algn="ctr">
              <a:spcBef>
                <a:spcPts val="0"/>
              </a:spcBef>
              <a:buNone/>
              <a:defRPr sz="1169"/>
            </a:lvl5pPr>
          </a:lstStyle>
          <a:p>
            <a:r>
              <a:rPr lang="en-GB" noProof="0" dirty="0">
                <a:solidFill>
                  <a:prstClr val="white"/>
                </a:solidFill>
              </a:rPr>
              <a:t>Level 1</a:t>
            </a:r>
          </a:p>
          <a:p>
            <a:pPr lvl="1"/>
            <a:r>
              <a:rPr lang="en-GB" noProof="0" dirty="0">
                <a:solidFill>
                  <a:prstClr val="white"/>
                </a:solidFill>
              </a:rPr>
              <a:t>Level 2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5467578" y="2452838"/>
            <a:ext cx="2020800" cy="219675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1403"/>
              </a:spcAft>
              <a:defRPr sz="1403" b="1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69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69"/>
            </a:lvl3pPr>
            <a:lvl4pPr marL="0" indent="0" algn="ctr">
              <a:spcBef>
                <a:spcPts val="0"/>
              </a:spcBef>
              <a:buNone/>
              <a:defRPr sz="1169"/>
            </a:lvl4pPr>
            <a:lvl5pPr marL="0" indent="0" algn="ctr">
              <a:spcBef>
                <a:spcPts val="0"/>
              </a:spcBef>
              <a:buNone/>
              <a:defRPr sz="1169"/>
            </a:lvl5pPr>
          </a:lstStyle>
          <a:p>
            <a:r>
              <a:rPr lang="en-GB" noProof="0" dirty="0">
                <a:solidFill>
                  <a:prstClr val="white"/>
                </a:solidFill>
              </a:rPr>
              <a:t>Level 1</a:t>
            </a:r>
          </a:p>
          <a:p>
            <a:pPr lvl="1"/>
            <a:r>
              <a:rPr lang="en-GB" noProof="0" dirty="0">
                <a:solidFill>
                  <a:prstClr val="white"/>
                </a:solidFill>
              </a:rPr>
              <a:t>Level 2</a:t>
            </a:r>
          </a:p>
        </p:txBody>
      </p:sp>
      <p:sp>
        <p:nvSpPr>
          <p:cNvPr id="43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7726445" y="2452838"/>
            <a:ext cx="2020800" cy="219675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1403"/>
              </a:spcAft>
              <a:defRPr sz="1403" b="1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69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69"/>
            </a:lvl3pPr>
            <a:lvl4pPr marL="0" indent="0" algn="ctr">
              <a:spcBef>
                <a:spcPts val="0"/>
              </a:spcBef>
              <a:buNone/>
              <a:defRPr sz="1169"/>
            </a:lvl4pPr>
            <a:lvl5pPr marL="0" indent="0" algn="ctr">
              <a:spcBef>
                <a:spcPts val="0"/>
              </a:spcBef>
              <a:buNone/>
              <a:defRPr sz="1169"/>
            </a:lvl5pPr>
          </a:lstStyle>
          <a:p>
            <a:r>
              <a:rPr lang="en-GB" noProof="0" dirty="0">
                <a:solidFill>
                  <a:prstClr val="white"/>
                </a:solidFill>
              </a:rPr>
              <a:t>Level 1</a:t>
            </a:r>
          </a:p>
          <a:p>
            <a:pPr lvl="1"/>
            <a:r>
              <a:rPr lang="en-GB" noProof="0" dirty="0">
                <a:solidFill>
                  <a:prstClr val="white"/>
                </a:solidFill>
              </a:rPr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8938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Title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9"/>
          </p:nvPr>
        </p:nvSpPr>
        <p:spPr>
          <a:xfrm>
            <a:off x="4329344" y="1523216"/>
            <a:ext cx="6039171" cy="31397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4955170" y="1170268"/>
            <a:ext cx="3005940" cy="4334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1227" b="1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GRAPHIC TITLE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941049" y="1523216"/>
            <a:ext cx="3388293" cy="3139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8"/>
            <a:r>
              <a:rPr lang="en-GB" noProof="0" dirty="0"/>
              <a:t>Level 4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14" name="Imag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19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9"/>
          </p:nvPr>
        </p:nvSpPr>
        <p:spPr>
          <a:xfrm>
            <a:off x="926197" y="1452460"/>
            <a:ext cx="9442318" cy="37893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3839520" y="1102438"/>
            <a:ext cx="3005940" cy="3071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27" b="1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GRAPHIC TITLE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45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20"/>
          </p:nvPr>
        </p:nvSpPr>
        <p:spPr>
          <a:xfrm>
            <a:off x="926198" y="1452458"/>
            <a:ext cx="9442314" cy="3789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1" hasCustomPrompt="1"/>
          </p:nvPr>
        </p:nvSpPr>
        <p:spPr>
          <a:xfrm>
            <a:off x="3839520" y="1102438"/>
            <a:ext cx="3005940" cy="3071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27" b="1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GRAPHIC TITLE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294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11719" indent="-311719">
              <a:buFont typeface="Wingdings 3" pitchFamily="18" charset="2"/>
              <a:buChar char=""/>
              <a:tabLst/>
              <a:defRPr/>
            </a:lvl1pPr>
            <a:lvl2pPr marL="634571" indent="-322852">
              <a:defRPr/>
            </a:lvl2pPr>
            <a:lvl3pPr marL="834962" indent="-200391">
              <a:defRPr/>
            </a:lvl3pPr>
            <a:lvl4pPr marL="1046485" indent="-211524">
              <a:defRPr/>
            </a:lvl4pPr>
            <a:lvl5pPr marL="1046485" indent="211524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fr-FR" dirty="0" err="1"/>
              <a:t>Fifth</a:t>
            </a:r>
            <a:endParaRPr lang="en-US" dirty="0"/>
          </a:p>
          <a:p>
            <a:pPr lvl="4"/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4533-74A8-458F-BAB1-814870422C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2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492726"/>
          </a:xfrm>
        </p:spPr>
        <p:txBody>
          <a:bodyPr>
            <a:noAutofit/>
          </a:bodyPr>
          <a:lstStyle>
            <a:lvl1pPr algn="l">
              <a:defRPr sz="33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48" y="922853"/>
            <a:ext cx="9936704" cy="4649257"/>
          </a:xfrm>
        </p:spPr>
        <p:txBody>
          <a:bodyPr/>
          <a:lstStyle>
            <a:lvl1pPr marL="311826" marR="0" indent="-311826" algn="l" defTabSz="534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E3F"/>
              </a:buClr>
              <a:buSzTx/>
              <a:buFont typeface="Wingdings" pitchFamily="2" charset="2"/>
              <a:buNone/>
              <a:tabLst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5508" indent="-313682">
              <a:buClr>
                <a:srgbClr val="77AE3F"/>
              </a:buClr>
              <a:buFont typeface="Wingdings" pitchFamily="2" charset="2"/>
              <a:buChar char="§"/>
              <a:defRPr sz="2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8930" indent="-311826">
              <a:buClr>
                <a:srgbClr val="77AE3F"/>
              </a:buClr>
              <a:buFont typeface="Wingdings" pitchFamily="2" charset="2"/>
              <a:buChar char="§"/>
              <a:defRPr sz="2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73977" indent="-313682">
              <a:buClr>
                <a:srgbClr val="77AE3F"/>
              </a:buClr>
              <a:buSzPct val="65000"/>
              <a:buFont typeface="Courier New" pitchFamily="49" charset="0"/>
              <a:buChar char="o"/>
              <a:defRPr lang="en-GB" sz="2100" i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006600"/>
              </a:buCl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400919" marR="0" lvl="0" indent="-400919" algn="l" defTabSz="534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E3F"/>
              </a:buClr>
              <a:buSzTx/>
              <a:tabLst/>
              <a:defRPr/>
            </a:pPr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8495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06923" y="322861"/>
            <a:ext cx="4631000" cy="935318"/>
          </a:xfrm>
        </p:spPr>
        <p:txBody>
          <a:bodyPr/>
          <a:lstStyle>
            <a:lvl1pPr>
              <a:defRPr sz="3039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 err="1"/>
              <a:t>arial</a:t>
            </a:r>
            <a:r>
              <a:rPr lang="en-GB" noProof="0" dirty="0"/>
              <a:t>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36" y="3024341"/>
            <a:ext cx="6028004" cy="29875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" y="-300364"/>
            <a:ext cx="1920204" cy="1598278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8562901" y="4638711"/>
            <a:ext cx="1839871" cy="1374078"/>
            <a:chOff x="7322196" y="3968688"/>
            <a:chExt cx="1573286" cy="117560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6" y="3968688"/>
              <a:ext cx="1573286" cy="1175604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91560" y="4439395"/>
              <a:ext cx="1229796" cy="40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ZoneTexte 12"/>
          <p:cNvSpPr txBox="1"/>
          <p:nvPr userDrawn="1"/>
        </p:nvSpPr>
        <p:spPr>
          <a:xfrm>
            <a:off x="-3406820" y="577851"/>
            <a:ext cx="3193258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1"/>
              </a:spcAft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-295327" y="679119"/>
            <a:ext cx="168419" cy="5332745"/>
            <a:chOff x="-252536" y="-197952"/>
            <a:chExt cx="144016" cy="4562475"/>
          </a:xfrm>
        </p:grpSpPr>
        <p:cxnSp>
          <p:nvCxnSpPr>
            <p:cNvPr id="15" name="Connecteur droit 14"/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 userDrawn="1"/>
        </p:nvSpPr>
        <p:spPr>
          <a:xfrm>
            <a:off x="-3488585" y="2619411"/>
            <a:ext cx="3051037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5859" indent="-155859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1052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26" indent="-161426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1052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-3305447" y="936371"/>
            <a:ext cx="1212220" cy="1501940"/>
            <a:chOff x="-2826511" y="445389"/>
            <a:chExt cx="1036578" cy="1284997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54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e 10"/>
          <p:cNvGrpSpPr/>
          <p:nvPr userDrawn="1"/>
        </p:nvGrpSpPr>
        <p:grpSpPr>
          <a:xfrm>
            <a:off x="-3406821" y="3523035"/>
            <a:ext cx="2382037" cy="2447949"/>
            <a:chOff x="-2913196" y="3090225"/>
            <a:chExt cx="2036896" cy="2094363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e 2"/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6803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46700" y="2601769"/>
            <a:ext cx="4631000" cy="935318"/>
          </a:xfrm>
        </p:spPr>
        <p:txBody>
          <a:bodyPr/>
          <a:lstStyle>
            <a:lvl1pPr>
              <a:defRPr sz="3039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 err="1"/>
              <a:t>arial</a:t>
            </a:r>
            <a:r>
              <a:rPr lang="en-GB" noProof="0" dirty="0"/>
              <a:t>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5784"/>
            <a:ext cx="6028004" cy="29875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1" y="-300364"/>
            <a:ext cx="1920204" cy="1598278"/>
          </a:xfrm>
          <a:prstGeom prst="rect">
            <a:avLst/>
          </a:prstGeom>
        </p:spPr>
      </p:pic>
      <p:grpSp>
        <p:nvGrpSpPr>
          <p:cNvPr id="28" name="Groupe 27"/>
          <p:cNvGrpSpPr/>
          <p:nvPr userDrawn="1"/>
        </p:nvGrpSpPr>
        <p:grpSpPr>
          <a:xfrm>
            <a:off x="8562901" y="4638711"/>
            <a:ext cx="1839871" cy="1374078"/>
            <a:chOff x="7322196" y="3968688"/>
            <a:chExt cx="1573286" cy="1175604"/>
          </a:xfrm>
        </p:grpSpPr>
        <p:pic>
          <p:nvPicPr>
            <p:cNvPr id="29" name="Image 2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6" y="3968688"/>
              <a:ext cx="1573286" cy="1175604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91560" y="4439395"/>
              <a:ext cx="1229796" cy="40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ZoneTexte 31"/>
          <p:cNvSpPr txBox="1"/>
          <p:nvPr userDrawn="1"/>
        </p:nvSpPr>
        <p:spPr>
          <a:xfrm>
            <a:off x="-3406820" y="577851"/>
            <a:ext cx="3193258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1"/>
              </a:spcAft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-295327" y="688025"/>
            <a:ext cx="168419" cy="4705211"/>
            <a:chOff x="-252536" y="-190332"/>
            <a:chExt cx="144016" cy="4025583"/>
          </a:xfrm>
        </p:grpSpPr>
        <p:cxnSp>
          <p:nvCxnSpPr>
            <p:cNvPr id="34" name="Connecteur droit 33"/>
            <p:cNvCxnSpPr/>
            <p:nvPr userDrawn="1"/>
          </p:nvCxnSpPr>
          <p:spPr>
            <a:xfrm>
              <a:off x="-252536" y="-190332"/>
              <a:ext cx="0" cy="40255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 userDrawn="1"/>
        </p:nvSpPr>
        <p:spPr>
          <a:xfrm>
            <a:off x="-3488585" y="2619411"/>
            <a:ext cx="3051037" cy="62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5859" indent="-155859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endParaRPr lang="en-GB" sz="1052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26" indent="-161426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colour palette</a:t>
            </a:r>
            <a:endParaRPr lang="en-GB" sz="1052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/>
          <p:cNvGrpSpPr/>
          <p:nvPr userDrawn="1"/>
        </p:nvGrpSpPr>
        <p:grpSpPr>
          <a:xfrm>
            <a:off x="-3305447" y="936371"/>
            <a:ext cx="1212220" cy="1501940"/>
            <a:chOff x="-2826511" y="445389"/>
            <a:chExt cx="1036578" cy="1284997"/>
          </a:xfrm>
        </p:grpSpPr>
        <p:pic>
          <p:nvPicPr>
            <p:cNvPr id="38" name="Image 3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54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e 2"/>
          <p:cNvGrpSpPr/>
          <p:nvPr userDrawn="1"/>
        </p:nvGrpSpPr>
        <p:grpSpPr>
          <a:xfrm>
            <a:off x="-3406821" y="3324471"/>
            <a:ext cx="2382037" cy="2059858"/>
            <a:chOff x="-2913196" y="2844279"/>
            <a:chExt cx="2036896" cy="1762329"/>
          </a:xfrm>
        </p:grpSpPr>
        <p:pic>
          <p:nvPicPr>
            <p:cNvPr id="48" name="Image 47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2844279"/>
              <a:ext cx="2036896" cy="1762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5" name="Groupe 44"/>
            <p:cNvGrpSpPr/>
            <p:nvPr userDrawn="1"/>
          </p:nvGrpSpPr>
          <p:grpSpPr>
            <a:xfrm>
              <a:off x="-2727050" y="3068330"/>
              <a:ext cx="1643246" cy="1217300"/>
              <a:chOff x="-2716790" y="3728883"/>
              <a:chExt cx="1643246" cy="1217300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716790" y="3728883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-1420646" y="4733142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076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840239" y="2679248"/>
            <a:ext cx="4631000" cy="935430"/>
          </a:xfrm>
        </p:spPr>
        <p:txBody>
          <a:bodyPr/>
          <a:lstStyle>
            <a:lvl1pPr>
              <a:defRPr sz="3039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PrEsentation</a:t>
            </a:r>
            <a:r>
              <a:rPr lang="en-GB" noProof="0" dirty="0"/>
              <a:t> TITLE</a:t>
            </a:r>
            <a:br>
              <a:rPr lang="en-GB" noProof="0" dirty="0"/>
            </a:br>
            <a:r>
              <a:rPr lang="en-GB" noProof="0" dirty="0" err="1"/>
              <a:t>arial</a:t>
            </a:r>
            <a:r>
              <a:rPr lang="en-GB" noProof="0" dirty="0"/>
              <a:t> 26-POINT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4427"/>
            <a:ext cx="6028004" cy="29875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2" y="-304539"/>
            <a:ext cx="1920204" cy="1598278"/>
          </a:xfrm>
          <a:prstGeom prst="rect">
            <a:avLst/>
          </a:prstGeom>
        </p:spPr>
      </p:pic>
      <p:grpSp>
        <p:nvGrpSpPr>
          <p:cNvPr id="25" name="Groupe 24"/>
          <p:cNvGrpSpPr/>
          <p:nvPr userDrawn="1"/>
        </p:nvGrpSpPr>
        <p:grpSpPr>
          <a:xfrm>
            <a:off x="8562901" y="4638711"/>
            <a:ext cx="1839871" cy="1374078"/>
            <a:chOff x="7322196" y="3968688"/>
            <a:chExt cx="1573286" cy="1175604"/>
          </a:xfrm>
        </p:grpSpPr>
        <p:pic>
          <p:nvPicPr>
            <p:cNvPr id="26" name="Image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6" y="3968688"/>
              <a:ext cx="1573286" cy="1175604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91560" y="4439395"/>
              <a:ext cx="1229796" cy="40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ZoneTexte 29"/>
          <p:cNvSpPr txBox="1"/>
          <p:nvPr userDrawn="1"/>
        </p:nvSpPr>
        <p:spPr>
          <a:xfrm>
            <a:off x="-3406820" y="1205385"/>
            <a:ext cx="3193258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1"/>
              </a:spcAft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9728" indent="-205958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31" name="Groupe 30"/>
          <p:cNvGrpSpPr/>
          <p:nvPr userDrawn="1"/>
        </p:nvGrpSpPr>
        <p:grpSpPr>
          <a:xfrm>
            <a:off x="-295327" y="1315559"/>
            <a:ext cx="168419" cy="4705211"/>
            <a:chOff x="-252536" y="-190332"/>
            <a:chExt cx="144016" cy="4025583"/>
          </a:xfrm>
        </p:grpSpPr>
        <p:cxnSp>
          <p:nvCxnSpPr>
            <p:cNvPr id="33" name="Connecteur droit 32"/>
            <p:cNvCxnSpPr/>
            <p:nvPr userDrawn="1"/>
          </p:nvCxnSpPr>
          <p:spPr>
            <a:xfrm>
              <a:off x="-252536" y="-190332"/>
              <a:ext cx="0" cy="40255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 userDrawn="1"/>
        </p:nvSpPr>
        <p:spPr>
          <a:xfrm>
            <a:off x="-3488585" y="3246945"/>
            <a:ext cx="3051037" cy="62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5859" indent="-155859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endParaRPr lang="en-GB" sz="1052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26" indent="-161426">
              <a:spcBef>
                <a:spcPts val="234"/>
              </a:spcBef>
              <a:buAutoNum type="arabicPeriod"/>
              <a:tabLst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colour palette</a:t>
            </a:r>
            <a:endParaRPr lang="en-GB" sz="1052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-3305447" y="1563905"/>
            <a:ext cx="1212220" cy="1501940"/>
            <a:chOff x="-2826511" y="445389"/>
            <a:chExt cx="1036578" cy="1284997"/>
          </a:xfrm>
        </p:grpSpPr>
        <p:pic>
          <p:nvPicPr>
            <p:cNvPr id="37" name="Image 3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54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/>
          <p:cNvGrpSpPr/>
          <p:nvPr userDrawn="1"/>
        </p:nvGrpSpPr>
        <p:grpSpPr>
          <a:xfrm>
            <a:off x="-3406821" y="3952005"/>
            <a:ext cx="2382037" cy="2059858"/>
            <a:chOff x="-2913196" y="2844279"/>
            <a:chExt cx="2036896" cy="1762329"/>
          </a:xfrm>
        </p:grpSpPr>
        <p:pic>
          <p:nvPicPr>
            <p:cNvPr id="40" name="Image 3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2844279"/>
              <a:ext cx="2036896" cy="1762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/>
            <p:cNvGrpSpPr/>
            <p:nvPr userDrawn="1"/>
          </p:nvGrpSpPr>
          <p:grpSpPr>
            <a:xfrm>
              <a:off x="-2727050" y="3068330"/>
              <a:ext cx="1643246" cy="1217300"/>
              <a:chOff x="-2716790" y="3728883"/>
              <a:chExt cx="1643246" cy="1217300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716790" y="3728883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>
              <a:xfrm>
                <a:off x="-1420646" y="4733142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54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5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346700" cy="550948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45885" y="2446526"/>
            <a:ext cx="4083700" cy="131509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67181" marR="0" indent="-267181" algn="l" defTabSz="1068725" rtl="0" eaLnBrk="1" fontAlgn="auto" latinLnBrk="0" hangingPunct="1">
              <a:lnSpc>
                <a:spcPct val="90000"/>
              </a:lnSpc>
              <a:spcBef>
                <a:spcPts val="701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 sz="1403" b="0" i="0" cap="none" baseline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534363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2pPr>
            <a:lvl3pPr marL="106872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3pPr>
            <a:lvl4pPr marL="1603086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4pPr>
            <a:lvl5pPr marL="2137448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5pPr>
            <a:lvl6pPr marL="2671810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6pPr>
            <a:lvl7pPr marL="320617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7pPr>
            <a:lvl8pPr marL="3740534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8pPr>
            <a:lvl9pPr marL="4274897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Tititle</a:t>
            </a:r>
            <a:r>
              <a:rPr lang="en-GB" noProof="0" dirty="0"/>
              <a:t> 2 Arial corps 12</a:t>
            </a:r>
          </a:p>
          <a:p>
            <a:r>
              <a:rPr lang="en-GB" noProof="0" dirty="0"/>
              <a:t>Title 2 Arial corps 12</a:t>
            </a:r>
          </a:p>
          <a:p>
            <a:r>
              <a:rPr lang="en-GB" noProof="0" dirty="0"/>
              <a:t>Title 2 Arial corps 12</a:t>
            </a:r>
          </a:p>
          <a:p>
            <a:r>
              <a:rPr lang="en-GB" noProof="0" dirty="0"/>
              <a:t>Title 2 Arial corps 12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345885" y="1504027"/>
            <a:ext cx="4083700" cy="647528"/>
          </a:xfrm>
        </p:spPr>
        <p:txBody>
          <a:bodyPr anchor="b" anchorCtr="0"/>
          <a:lstStyle>
            <a:lvl1pPr algn="l">
              <a:defRPr sz="2104" b="1" cap="all">
                <a:solidFill>
                  <a:srgbClr val="96BF0D"/>
                </a:solidFill>
              </a:defRPr>
            </a:lvl1pPr>
          </a:lstStyle>
          <a:p>
            <a:r>
              <a:rPr lang="en-GB" noProof="0" dirty="0"/>
              <a:t>Title LEVEL 1 </a:t>
            </a:r>
            <a:br>
              <a:rPr lang="en-GB" noProof="0" dirty="0"/>
            </a:br>
            <a:r>
              <a:rPr lang="en-GB" noProof="0" dirty="0" err="1"/>
              <a:t>arial</a:t>
            </a:r>
            <a:r>
              <a:rPr lang="en-GB" noProof="0" dirty="0"/>
              <a:t> bold corps 18</a:t>
            </a:r>
          </a:p>
        </p:txBody>
      </p:sp>
      <p:grpSp>
        <p:nvGrpSpPr>
          <p:cNvPr id="21" name="Groupe 20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22" name="Image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 userDrawn="1"/>
        </p:nvGrpSpPr>
        <p:grpSpPr>
          <a:xfrm>
            <a:off x="-3845241" y="757581"/>
            <a:ext cx="3581427" cy="3527569"/>
            <a:chOff x="-3288093" y="648154"/>
            <a:chExt cx="3062503" cy="3018041"/>
          </a:xfrm>
        </p:grpSpPr>
        <p:sp>
          <p:nvSpPr>
            <p:cNvPr id="15" name="ZoneTexte 14"/>
            <p:cNvSpPr txBox="1"/>
            <p:nvPr userDrawn="1"/>
          </p:nvSpPr>
          <p:spPr>
            <a:xfrm>
              <a:off x="-3288093" y="648154"/>
              <a:ext cx="2952328" cy="3018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34"/>
                </a:spcBef>
                <a:buNone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34"/>
                </a:spcBef>
                <a:buFont typeface="+mj-lt"/>
                <a:buNone/>
              </a:pPr>
              <a:r>
                <a:rPr lang="en-GB" sz="1052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34"/>
                </a:spcBef>
                <a:buNone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18" name="Connecteur droit 17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0348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en-GB" noProof="0" smtClean="0">
                <a:solidFill>
                  <a:srgbClr val="575756"/>
                </a:solidFill>
              </a:rPr>
              <a:pPr/>
              <a:t>‹#›</a:t>
            </a:fld>
            <a:r>
              <a:rPr lang="en-GB" noProof="0" dirty="0">
                <a:solidFill>
                  <a:srgbClr val="575756"/>
                </a:solidFill>
              </a:rPr>
              <a:t> /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-3925958" y="1325859"/>
            <a:ext cx="3748000" cy="2001510"/>
            <a:chOff x="-3348880" y="587521"/>
            <a:chExt cx="3204941" cy="1712409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1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1052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indent="-267188">
                <a:spcBef>
                  <a:spcPts val="234"/>
                </a:spcBef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indent="-267188">
                <a:spcBef>
                  <a:spcPts val="234"/>
                </a:spcBef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indent="-267188">
                <a:spcBef>
                  <a:spcPts val="234"/>
                </a:spcBef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1052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indent="-267188">
                <a:spcBef>
                  <a:spcPts val="234"/>
                </a:spcBef>
                <a:buAutoNum type="arabicPeriod"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34"/>
                </a:spcBef>
                <a:buNone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798960" y="4387748"/>
            <a:ext cx="3452584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7188" indent="-267188">
              <a:spcBef>
                <a:spcPts val="234"/>
              </a:spcBef>
              <a:buAutoNum type="arabicPeriod"/>
            </a:pPr>
            <a:r>
              <a: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1052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188" indent="-267188">
              <a:spcBef>
                <a:spcPts val="234"/>
              </a:spcBef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67188" indent="-267188">
              <a:spcBef>
                <a:spcPts val="234"/>
              </a:spcBef>
              <a:buAutoNum type="arabicPeriod"/>
            </a:pP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1052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1052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1052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52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346377" y="4387748"/>
            <a:ext cx="168419" cy="1594941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33" name="Image 3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3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924364" y="1304652"/>
            <a:ext cx="9444150" cy="3829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8"/>
            <a:r>
              <a:rPr lang="en-GB" noProof="0" dirty="0"/>
              <a:t>Level 4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854114" y="1998834"/>
            <a:ext cx="296361" cy="21502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854114" y="2666819"/>
            <a:ext cx="296361" cy="2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6200" y="263028"/>
            <a:ext cx="9442315" cy="323764"/>
          </a:xfrm>
        </p:spPr>
        <p:txBody>
          <a:bodyPr/>
          <a:lstStyle>
            <a:lvl1pPr>
              <a:tabLst>
                <a:tab pos="3981839" algn="l"/>
              </a:tabLst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0" y="1321465"/>
            <a:ext cx="10693400" cy="2133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36" b="0" cap="none" baseline="0">
                <a:solidFill>
                  <a:srgbClr val="96BF0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26197" y="597505"/>
            <a:ext cx="9442317" cy="336622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36" b="0" cap="none" baseline="0">
                <a:solidFill>
                  <a:srgbClr val="96BF0D"/>
                </a:solidFill>
              </a:defRPr>
            </a:lvl1pPr>
            <a:lvl2pPr marL="420757" marR="0" indent="-420757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89060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925667" marR="0" indent="-168303" algn="l" defTabSz="10687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GB" noProof="0" dirty="0"/>
              <a:t>Text level 1 Arial 14-point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926109" y="3612377"/>
            <a:ext cx="9442406" cy="18091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8"/>
            <a:r>
              <a:rPr lang="en-GB" noProof="0" dirty="0"/>
              <a:t>Level 4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9306601" y="5160859"/>
            <a:ext cx="1140724" cy="851930"/>
            <a:chOff x="7322193" y="3968690"/>
            <a:chExt cx="1573285" cy="1175605"/>
          </a:xfrm>
          <a:effectLst>
            <a:outerShdw blurRad="50800" algn="ctr" rotWithShape="0">
              <a:srgbClr val="000000">
                <a:alpha val="51000"/>
              </a:srgbClr>
            </a:outerShdw>
          </a:effectLst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204"/>
            <a:stretch/>
          </p:blipFill>
          <p:spPr>
            <a:xfrm>
              <a:off x="7322193" y="3968690"/>
              <a:ext cx="1573285" cy="117560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4" t="11281" r="3873" b="12171"/>
            <a:stretch/>
          </p:blipFill>
          <p:spPr bwMode="auto">
            <a:xfrm>
              <a:off x="7489407" y="4442514"/>
              <a:ext cx="1230891" cy="40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e 20"/>
          <p:cNvGrpSpPr/>
          <p:nvPr userDrawn="1"/>
        </p:nvGrpSpPr>
        <p:grpSpPr>
          <a:xfrm>
            <a:off x="-3845241" y="546052"/>
            <a:ext cx="3581427" cy="3527569"/>
            <a:chOff x="-3288093" y="648154"/>
            <a:chExt cx="3062503" cy="3018041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-3288093" y="648154"/>
              <a:ext cx="2952328" cy="3018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1052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34"/>
                </a:spcBef>
                <a:buNone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34"/>
                </a:spcBef>
                <a:buFont typeface="+mj-lt"/>
                <a:buNone/>
              </a:pPr>
              <a:r>
                <a:rPr lang="en-GB" sz="1052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34"/>
                </a:spcBef>
                <a:buNone/>
              </a:pP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1052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2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7188" indent="-267188">
                <a:spcBef>
                  <a:spcPts val="234"/>
                </a:spcBef>
                <a:buFont typeface="+mj-lt"/>
                <a:buAutoNum type="arabicPeriod"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1052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1052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1052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188" marR="0" indent="-267188" algn="l" defTabSz="1068751" rtl="0" eaLnBrk="1" fontAlgn="auto" latinLnBrk="0" hangingPunct="1">
                <a:lnSpc>
                  <a:spcPct val="100000"/>
                </a:lnSpc>
                <a:spcBef>
                  <a:spcPts val="234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1052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23" name="Groupe 22"/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1666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53455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534558" rtl="0" eaLnBrk="1" latinLnBrk="0" hangingPunct="1">
        <a:spcBef>
          <a:spcPct val="20000"/>
        </a:spcBef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534558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534558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534558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534558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26200" y="264293"/>
            <a:ext cx="9442315" cy="323764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/>
          <a:p>
            <a:r>
              <a:rPr lang="en-GB" noProof="0" dirty="0" err="1"/>
              <a:t>TitLe</a:t>
            </a:r>
            <a:r>
              <a:rPr lang="en-GB" noProof="0" dirty="0"/>
              <a:t> 1 (LEVEL 0) </a:t>
            </a:r>
            <a:r>
              <a:rPr lang="en-GB" noProof="0" dirty="0" err="1"/>
              <a:t>arial</a:t>
            </a:r>
            <a:r>
              <a:rPr lang="en-GB" noProof="0" dirty="0"/>
              <a:t> 18-point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9586" y="5691637"/>
            <a:ext cx="3386243" cy="143895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935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5691637"/>
            <a:ext cx="589400" cy="143895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93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GB" noProof="0" smtClean="0">
                <a:solidFill>
                  <a:srgbClr val="575756"/>
                </a:solidFill>
              </a:rPr>
              <a:pPr/>
              <a:t>‹#›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02452" y="3521034"/>
            <a:ext cx="9404196" cy="1953376"/>
          </a:xfrm>
          <a:prstGeom prst="rect">
            <a:avLst/>
          </a:prstGeom>
        </p:spPr>
        <p:txBody>
          <a:bodyPr vert="horz" lIns="106878" tIns="53439" rIns="106878" bIns="53439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86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6199" y="1603164"/>
            <a:ext cx="9223058" cy="38130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8"/>
            <a:r>
              <a:rPr lang="en-GB" noProof="0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12513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1068725" rtl="0" eaLnBrk="1" latinLnBrk="0" hangingPunct="1">
        <a:spcBef>
          <a:spcPct val="0"/>
        </a:spcBef>
        <a:buNone/>
        <a:defRPr sz="2104" b="1" kern="1200" cap="all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06872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70" b="1" kern="1200" cap="none" baseline="0">
          <a:solidFill>
            <a:srgbClr val="96BF0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marR="0" indent="0" algn="l" defTabSz="106872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80000"/>
        <a:buFont typeface="Arial" panose="020B0604020202020204" pitchFamily="34" charset="0"/>
        <a:buNone/>
        <a:tabLst/>
        <a:defRPr sz="1636" b="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17481" marR="0" indent="-417481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Tx/>
        <a:buBlip>
          <a:blip r:embed="rId17"/>
        </a:buBlip>
        <a:tabLst/>
        <a:defRPr lang="fr-FR" sz="1403" kern="1200" dirty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20768" marR="0" indent="-134646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20768" marR="0" indent="-133594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20768" marR="0" indent="-134646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420768" marR="0" indent="-134646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20768" marR="0" indent="-134646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420768" marR="0" indent="-134646" algn="l" defTabSz="1068725" rtl="0" eaLnBrk="1" fontAlgn="auto" latinLnBrk="0" hangingPunct="1">
        <a:lnSpc>
          <a:spcPct val="90000"/>
        </a:lnSpc>
        <a:spcBef>
          <a:spcPts val="140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86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363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8725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086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7448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1810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6173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0534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4897" algn="l" defTabSz="106872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169">
          <p15:clr>
            <a:srgbClr val="F26B43"/>
          </p15:clr>
        </p15:guide>
        <p15:guide id="5" pos="5585">
          <p15:clr>
            <a:srgbClr val="F26B43"/>
          </p15:clr>
        </p15:guide>
        <p15:guide id="6" orient="horz" pos="174">
          <p15:clr>
            <a:srgbClr val="F26B43"/>
          </p15:clr>
        </p15:guide>
        <p15:guide id="7" orient="horz" pos="3134">
          <p15:clr>
            <a:srgbClr val="F26B43"/>
          </p15:clr>
        </p15:guide>
        <p15:guide id="8" pos="457">
          <p15:clr>
            <a:srgbClr val="F26B43"/>
          </p15:clr>
        </p15:guide>
        <p15:guide id="9" pos="4628">
          <p15:clr>
            <a:srgbClr val="F26B43"/>
          </p15:clr>
        </p15:guide>
        <p15:guide id="10" orient="horz" pos="2969">
          <p15:clr>
            <a:srgbClr val="F26B43"/>
          </p15:clr>
        </p15:guide>
        <p15:guide id="11" orient="horz" pos="2825">
          <p15:clr>
            <a:srgbClr val="F26B43"/>
          </p15:clr>
        </p15:guide>
        <p15:guide id="12" pos="2332">
          <p15:clr>
            <a:srgbClr val="F26B43"/>
          </p15:clr>
        </p15:guide>
        <p15:guide id="13" pos="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482156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sz="4800" b="1" dirty="0">
                <a:solidFill>
                  <a:srgbClr val="C00000"/>
                </a:solidFill>
              </a:rPr>
              <a:t>It’s More Than Renovation…</a:t>
            </a:r>
          </a:p>
          <a:p>
            <a:pPr defTabSz="914400"/>
            <a:endParaRPr lang="en-IE" sz="1800" b="1" dirty="0">
              <a:solidFill>
                <a:srgbClr val="8D0B01"/>
              </a:solidFill>
            </a:endParaRPr>
          </a:p>
          <a:p>
            <a:pPr defTabSz="914400"/>
            <a:endParaRPr lang="en-IE" sz="1800" b="1" dirty="0">
              <a:solidFill>
                <a:prstClr val="black"/>
              </a:solidFill>
            </a:endParaRPr>
          </a:p>
          <a:p>
            <a:pPr defTabSz="914400"/>
            <a:r>
              <a:rPr lang="en-IE" sz="1800" b="1" dirty="0">
                <a:solidFill>
                  <a:prstClr val="black"/>
                </a:solidFill>
              </a:rPr>
              <a:t>A Presentation by</a:t>
            </a:r>
          </a:p>
          <a:p>
            <a:pPr defTabSz="914400"/>
            <a:r>
              <a:rPr lang="en-IE" sz="2800" b="1" dirty="0">
                <a:solidFill>
                  <a:prstClr val="black"/>
                </a:solidFill>
              </a:rPr>
              <a:t>Adrian Joyce</a:t>
            </a:r>
          </a:p>
          <a:p>
            <a:pPr defTabSz="914400"/>
            <a:r>
              <a:rPr lang="en-IE" sz="1800" b="1" dirty="0">
                <a:solidFill>
                  <a:prstClr val="black"/>
                </a:solidFill>
              </a:rPr>
              <a:t>Campaign Director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31"/>
            <a:ext cx="5080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7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Local Jobs And Growth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BPIE Modelled a Deep Renovation Scenario</a:t>
            </a:r>
          </a:p>
          <a:p>
            <a:r>
              <a:rPr lang="en-IE" sz="2800" b="1" dirty="0"/>
              <a:t>Average New, Local Direct Jobs = 1.1 million</a:t>
            </a:r>
          </a:p>
          <a:p>
            <a:endParaRPr lang="en-IE" sz="2800" b="1" dirty="0"/>
          </a:p>
          <a:p>
            <a:r>
              <a:rPr lang="en-IE" sz="2800" b="1" dirty="0"/>
              <a:t>Peak In Job Creation, 2020 = 2 million jobs</a:t>
            </a:r>
          </a:p>
          <a:p>
            <a:endParaRPr lang="en-IE" sz="2800" b="1" dirty="0"/>
          </a:p>
          <a:p>
            <a:r>
              <a:rPr lang="en-IE" sz="2800" b="1" dirty="0"/>
              <a:t>Equates to Average of 19 Jobs Per €1 million Invested</a:t>
            </a:r>
          </a:p>
          <a:p>
            <a:r>
              <a:rPr lang="en-IE" sz="2800" b="1" dirty="0"/>
              <a:t>Does Not Include Indirect Jobs</a:t>
            </a:r>
          </a:p>
          <a:p>
            <a:endParaRPr lang="en-IE" sz="2800" b="1" dirty="0"/>
          </a:p>
          <a:p>
            <a:r>
              <a:rPr lang="en-IE" sz="2800" b="1" dirty="0"/>
              <a:t>Leads to Growth in GDP of About 0.7% Per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4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629666"/>
            <a:ext cx="9433048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227020" y="1709786"/>
            <a:ext cx="2376264" cy="276999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defTabSz="914400"/>
            <a:r>
              <a:rPr lang="en-IE" sz="1200" b="1" dirty="0">
                <a:solidFill>
                  <a:prstClr val="black"/>
                </a:solidFill>
              </a:rPr>
              <a:t>INCREASE IN RENOVATION RATE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27020" y="773683"/>
            <a:ext cx="2376264" cy="276999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defTabSz="914400"/>
            <a:r>
              <a:rPr lang="en-IE" sz="1200" b="1" dirty="0">
                <a:solidFill>
                  <a:prstClr val="black"/>
                </a:solidFill>
              </a:rPr>
              <a:t>INCREASE IN TURNOVER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55907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Health And Well-Being for Consumers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Better Indoor Environment</a:t>
            </a:r>
          </a:p>
          <a:p>
            <a:r>
              <a:rPr lang="en-IE" sz="2800" b="1" dirty="0"/>
              <a:t>Better Health and Productivity</a:t>
            </a:r>
          </a:p>
          <a:p>
            <a:endParaRPr lang="en-IE" sz="2800" b="1" dirty="0"/>
          </a:p>
          <a:p>
            <a:r>
              <a:rPr lang="en-IE" sz="2800" b="1" dirty="0"/>
              <a:t>New Zealand Health Ministry Pays for Renovations</a:t>
            </a:r>
          </a:p>
          <a:p>
            <a:endParaRPr lang="en-IE" sz="2800" b="1" dirty="0"/>
          </a:p>
          <a:p>
            <a:r>
              <a:rPr lang="en-IE" sz="2800" b="1" dirty="0"/>
              <a:t>Copenhagen Economics Study</a:t>
            </a:r>
          </a:p>
          <a:p>
            <a:r>
              <a:rPr lang="en-IE" sz="2800" b="1" dirty="0"/>
              <a:t>Monetary Benefits = 2.5x Energy Savings</a:t>
            </a:r>
          </a:p>
          <a:p>
            <a:endParaRPr lang="en-IE" sz="2800" b="1" dirty="0"/>
          </a:p>
          <a:p>
            <a:r>
              <a:rPr lang="en-IE" sz="2800" b="1" dirty="0"/>
              <a:t>Irish Government Running a Pilot Scheme on Health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25709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Adrian\Desktop\SkilledWo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57659"/>
            <a:ext cx="10369152" cy="50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36091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Smart Development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Delivers Multiple Benefits – Drives Economic Prosperity</a:t>
            </a:r>
          </a:p>
          <a:p>
            <a:endParaRPr lang="en-IE" sz="2800" b="1" dirty="0"/>
          </a:p>
          <a:p>
            <a:r>
              <a:rPr lang="en-IE" sz="2800" b="1" dirty="0"/>
              <a:t>Resilient to Future Change</a:t>
            </a:r>
          </a:p>
          <a:p>
            <a:r>
              <a:rPr lang="en-IE" sz="2800" b="1" dirty="0"/>
              <a:t>Reduces Peak Loads in Energy System</a:t>
            </a:r>
          </a:p>
          <a:p>
            <a:endParaRPr lang="en-IE" sz="2800" b="1" dirty="0"/>
          </a:p>
          <a:p>
            <a:r>
              <a:rPr lang="en-IE" sz="2800" b="1" dirty="0"/>
              <a:t>Smart Buildings Use Less Energy</a:t>
            </a:r>
          </a:p>
          <a:p>
            <a:r>
              <a:rPr lang="en-IE" sz="2800" b="1" dirty="0"/>
              <a:t>Foundation of Smart Districts and Cities</a:t>
            </a:r>
          </a:p>
          <a:p>
            <a:endParaRPr lang="en-IE" sz="2800" b="1" dirty="0"/>
          </a:p>
          <a:p>
            <a:r>
              <a:rPr lang="en-IE" sz="2800" b="1" dirty="0"/>
              <a:t>Increases Property Value (+1% per one-step improvement)</a:t>
            </a:r>
          </a:p>
          <a:p>
            <a:endParaRPr lang="en-I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422253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0" y="125611"/>
            <a:ext cx="5760640" cy="538262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41399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CO</a:t>
            </a:r>
            <a:r>
              <a:rPr lang="en-IE" sz="4000" b="1" baseline="-25000" dirty="0">
                <a:solidFill>
                  <a:srgbClr val="C00000"/>
                </a:solidFill>
              </a:rPr>
              <a:t>2</a:t>
            </a:r>
            <a:r>
              <a:rPr lang="en-IE" sz="4000" b="1" dirty="0">
                <a:solidFill>
                  <a:srgbClr val="C00000"/>
                </a:solidFill>
              </a:rPr>
              <a:t> Reductions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Buildings are Responsible for 36% CO</a:t>
            </a:r>
            <a:r>
              <a:rPr lang="en-IE" sz="2800" b="1" baseline="-25000" dirty="0"/>
              <a:t>2</a:t>
            </a:r>
            <a:r>
              <a:rPr lang="en-IE" sz="2800" b="1" dirty="0"/>
              <a:t> Emissions</a:t>
            </a:r>
          </a:p>
          <a:p>
            <a:r>
              <a:rPr lang="en-IE" sz="2800" b="1" dirty="0"/>
              <a:t>Achieve an 80% Reduction in Energy Demand</a:t>
            </a:r>
          </a:p>
          <a:p>
            <a:endParaRPr lang="en-IE" sz="2800" b="1" dirty="0"/>
          </a:p>
          <a:p>
            <a:r>
              <a:rPr lang="en-IE" sz="2800" b="1" dirty="0"/>
              <a:t>Reduce CO</a:t>
            </a:r>
            <a:r>
              <a:rPr lang="en-IE" sz="2800" b="1" baseline="-25000" dirty="0"/>
              <a:t>2</a:t>
            </a:r>
            <a:r>
              <a:rPr lang="en-IE" sz="2800" b="1" dirty="0"/>
              <a:t> Emissions by 28%</a:t>
            </a:r>
          </a:p>
          <a:p>
            <a:endParaRPr lang="en-IE" sz="2800" b="1" dirty="0"/>
          </a:p>
          <a:p>
            <a:r>
              <a:rPr lang="en-IE" sz="2800" b="1" dirty="0"/>
              <a:t>Large Potential Impact on Climate Negotiations</a:t>
            </a:r>
          </a:p>
          <a:p>
            <a:r>
              <a:rPr lang="en-IE" sz="2800" b="1" dirty="0"/>
              <a:t>But Buildings Hardly Considered – Now is the time!</a:t>
            </a:r>
          </a:p>
          <a:p>
            <a:endParaRPr lang="en-IE" sz="2800" b="1" dirty="0"/>
          </a:p>
          <a:p>
            <a:r>
              <a:rPr lang="en-IE" sz="2800" b="1" dirty="0"/>
              <a:t>An Overlooked Benefit?</a:t>
            </a:r>
          </a:p>
          <a:p>
            <a:endParaRPr lang="en-I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45293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232" t="17801" r="22831" b="6600"/>
          <a:stretch/>
        </p:blipFill>
        <p:spPr>
          <a:xfrm>
            <a:off x="-1474" y="0"/>
            <a:ext cx="10694874" cy="60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241" y="102411"/>
            <a:ext cx="9437331" cy="647528"/>
          </a:xfrm>
        </p:spPr>
        <p:txBody>
          <a:bodyPr/>
          <a:lstStyle/>
          <a:p>
            <a:r>
              <a:rPr lang="fr-BE" dirty="0" err="1">
                <a:solidFill>
                  <a:srgbClr val="C00000"/>
                </a:solidFill>
              </a:rPr>
              <a:t>Concluding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remarks</a:t>
            </a:r>
            <a:r>
              <a:rPr lang="fr-BE" dirty="0">
                <a:solidFill>
                  <a:srgbClr val="C00000"/>
                </a:solidFill>
              </a:rPr>
              <a:t> : </a:t>
            </a:r>
            <a:br>
              <a:rPr lang="fr-BE" dirty="0">
                <a:solidFill>
                  <a:srgbClr val="C00000"/>
                </a:solidFill>
              </a:rPr>
            </a:br>
            <a:r>
              <a:rPr lang="fr-BE" dirty="0" err="1">
                <a:solidFill>
                  <a:srgbClr val="C00000"/>
                </a:solidFill>
              </a:rPr>
              <a:t>where</a:t>
            </a:r>
            <a:r>
              <a:rPr lang="fr-BE" dirty="0">
                <a:solidFill>
                  <a:srgbClr val="C00000"/>
                </a:solidFill>
              </a:rPr>
              <a:t> to focus in the package to </a:t>
            </a:r>
            <a:r>
              <a:rPr lang="fr-BE" dirty="0" err="1">
                <a:solidFill>
                  <a:srgbClr val="C00000"/>
                </a:solidFill>
              </a:rPr>
              <a:t>enable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co-benefits</a:t>
            </a:r>
            <a:r>
              <a:rPr lang="fr-BE" dirty="0">
                <a:solidFill>
                  <a:srgbClr val="C00000"/>
                </a:solidFill>
              </a:rPr>
              <a:t> ?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5241" y="912913"/>
            <a:ext cx="3362190" cy="830997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2" defTabSz="1068751"/>
            <a:r>
              <a:rPr lang="fr-BE" sz="1600" b="1" kern="0" dirty="0">
                <a:solidFill>
                  <a:sysClr val="windowText" lastClr="000000"/>
                </a:solidFill>
              </a:rPr>
              <a:t>Ambition in EPBD to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be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compatible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with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Renovate Europe: 80% goal for 2050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5241" y="1937155"/>
            <a:ext cx="3362190" cy="830997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2" defTabSz="1068751"/>
            <a:r>
              <a:rPr lang="fr-BE" sz="1600" b="1" kern="0" dirty="0">
                <a:solidFill>
                  <a:sysClr val="windowText" lastClr="000000"/>
                </a:solidFill>
              </a:rPr>
              <a:t>National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renovation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strategies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need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to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deliver</a:t>
            </a:r>
            <a:r>
              <a:rPr lang="fr-BE" sz="1600" b="1" kern="0" dirty="0">
                <a:solidFill>
                  <a:sysClr val="windowText" lastClr="000000"/>
                </a:solidFill>
              </a:rPr>
              <a:t> more and factor in multiple </a:t>
            </a:r>
            <a:r>
              <a:rPr lang="fr-BE" sz="1600" b="1" kern="0" dirty="0" err="1">
                <a:solidFill>
                  <a:sysClr val="windowText" lastClr="000000"/>
                </a:solidFill>
              </a:rPr>
              <a:t>benefits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5241" y="2983665"/>
            <a:ext cx="3362190" cy="830997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b="1"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68751"/>
            <a:r>
              <a:rPr lang="fr-BE" sz="1600" b="1" kern="0" dirty="0" err="1">
                <a:solidFill>
                  <a:schemeClr val="bg2"/>
                </a:solidFill>
              </a:rPr>
              <a:t>Citizens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should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be</a:t>
            </a:r>
            <a:r>
              <a:rPr lang="fr-BE" sz="1600" b="1" kern="0" dirty="0">
                <a:solidFill>
                  <a:schemeClr val="bg2"/>
                </a:solidFill>
              </a:rPr>
              <a:t> more </a:t>
            </a:r>
            <a:r>
              <a:rPr lang="fr-BE" sz="1600" b="1" kern="0" dirty="0" err="1">
                <a:solidFill>
                  <a:schemeClr val="bg2"/>
                </a:solidFill>
              </a:rPr>
              <a:t>aware</a:t>
            </a:r>
            <a:r>
              <a:rPr lang="fr-BE" sz="1600" b="1" kern="0" dirty="0">
                <a:solidFill>
                  <a:schemeClr val="bg2"/>
                </a:solidFill>
              </a:rPr>
              <a:t> of all </a:t>
            </a:r>
            <a:r>
              <a:rPr lang="fr-BE" sz="1600" b="1" kern="0" dirty="0" err="1">
                <a:solidFill>
                  <a:schemeClr val="bg2"/>
                </a:solidFill>
              </a:rPr>
              <a:t>these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benefits</a:t>
            </a:r>
            <a:r>
              <a:rPr lang="fr-BE" sz="1600" b="1" kern="0" dirty="0">
                <a:solidFill>
                  <a:schemeClr val="bg2"/>
                </a:solidFill>
              </a:rPr>
              <a:t> as </a:t>
            </a:r>
            <a:r>
              <a:rPr lang="fr-BE" sz="1600" b="1" kern="0" dirty="0" err="1">
                <a:solidFill>
                  <a:schemeClr val="bg2"/>
                </a:solidFill>
              </a:rPr>
              <a:t>this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will</a:t>
            </a:r>
            <a:r>
              <a:rPr lang="fr-BE" sz="1600" b="1" kern="0" dirty="0">
                <a:solidFill>
                  <a:schemeClr val="bg2"/>
                </a:solidFill>
              </a:rPr>
              <a:t> drive more and </a:t>
            </a:r>
            <a:r>
              <a:rPr lang="fr-BE" sz="1600" b="1" kern="0" dirty="0" err="1">
                <a:solidFill>
                  <a:schemeClr val="bg2"/>
                </a:solidFill>
              </a:rPr>
              <a:t>better</a:t>
            </a:r>
            <a:r>
              <a:rPr lang="fr-BE" sz="1600" b="1" kern="0" dirty="0">
                <a:solidFill>
                  <a:schemeClr val="bg2"/>
                </a:solidFill>
              </a:rPr>
              <a:t> action </a:t>
            </a:r>
            <a:endParaRPr lang="en-US" sz="1600" b="1" kern="0" dirty="0">
              <a:solidFill>
                <a:schemeClr val="bg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241" y="4019840"/>
            <a:ext cx="3362190" cy="830997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2" defTabSz="1068751"/>
            <a:r>
              <a:rPr lang="fr-BE" sz="1600" b="1" kern="0" dirty="0" err="1">
                <a:solidFill>
                  <a:schemeClr val="bg2"/>
                </a:solidFill>
              </a:rPr>
              <a:t>Financing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can</a:t>
            </a:r>
            <a:r>
              <a:rPr lang="fr-BE" sz="1600" b="1" kern="0" dirty="0">
                <a:solidFill>
                  <a:schemeClr val="bg2"/>
                </a:solidFill>
              </a:rPr>
              <a:t> help </a:t>
            </a:r>
            <a:r>
              <a:rPr lang="fr-BE" sz="1600" b="1" kern="0" dirty="0" err="1">
                <a:solidFill>
                  <a:schemeClr val="bg2"/>
                </a:solidFill>
              </a:rPr>
              <a:t>unleash</a:t>
            </a:r>
            <a:r>
              <a:rPr lang="fr-BE" sz="1600" b="1" kern="0" dirty="0">
                <a:solidFill>
                  <a:schemeClr val="bg2"/>
                </a:solidFill>
              </a:rPr>
              <a:t> </a:t>
            </a:r>
            <a:r>
              <a:rPr lang="fr-BE" sz="1600" b="1" kern="0" dirty="0" err="1">
                <a:solidFill>
                  <a:schemeClr val="bg2"/>
                </a:solidFill>
              </a:rPr>
              <a:t>better</a:t>
            </a:r>
            <a:r>
              <a:rPr lang="fr-BE" sz="1600" b="1" kern="0" dirty="0">
                <a:solidFill>
                  <a:schemeClr val="bg2"/>
                </a:solidFill>
              </a:rPr>
              <a:t> multiple </a:t>
            </a:r>
            <a:r>
              <a:rPr lang="fr-BE" sz="1600" b="1" kern="0" dirty="0" err="1">
                <a:solidFill>
                  <a:schemeClr val="bg2"/>
                </a:solidFill>
              </a:rPr>
              <a:t>benefits</a:t>
            </a:r>
            <a:r>
              <a:rPr lang="fr-BE" sz="1600" b="1" kern="0" dirty="0">
                <a:solidFill>
                  <a:schemeClr val="bg2"/>
                </a:solidFill>
              </a:rPr>
              <a:t> (Smart Finance for Smart </a:t>
            </a:r>
            <a:r>
              <a:rPr lang="fr-BE" sz="1600" b="1" kern="0" dirty="0" err="1">
                <a:solidFill>
                  <a:schemeClr val="bg2"/>
                </a:solidFill>
              </a:rPr>
              <a:t>uildings</a:t>
            </a:r>
            <a:r>
              <a:rPr lang="fr-BE" sz="1600" b="1" kern="0" dirty="0">
                <a:solidFill>
                  <a:schemeClr val="bg2"/>
                </a:solidFill>
              </a:rPr>
              <a:t>)</a:t>
            </a:r>
            <a:endParaRPr lang="en-US" sz="1600" b="1" kern="0" dirty="0">
              <a:solidFill>
                <a:schemeClr val="bg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16891" y="953382"/>
            <a:ext cx="5854344" cy="740011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0391" indent="-200391" defTabSz="1068751">
              <a:buFont typeface="Arial" panose="020B0604020202020204" pitchFamily="34" charset="0"/>
              <a:buChar char="•"/>
            </a:pPr>
            <a:r>
              <a:rPr lang="fr-BE" sz="1403" kern="0" dirty="0">
                <a:solidFill>
                  <a:srgbClr val="C00000"/>
                </a:solidFill>
              </a:rPr>
              <a:t>Focus on </a:t>
            </a:r>
            <a:r>
              <a:rPr lang="fr-BE" sz="1403" kern="0" dirty="0" err="1">
                <a:solidFill>
                  <a:srgbClr val="C00000"/>
                </a:solidFill>
              </a:rPr>
              <a:t>reducing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energy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demand</a:t>
            </a:r>
            <a:r>
              <a:rPr lang="fr-BE" sz="1403" kern="0" dirty="0">
                <a:solidFill>
                  <a:srgbClr val="C00000"/>
                </a:solidFill>
              </a:rPr>
              <a:t> first</a:t>
            </a:r>
          </a:p>
          <a:p>
            <a:pPr marL="200391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Alignment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with</a:t>
            </a:r>
            <a:r>
              <a:rPr lang="fr-BE" sz="1403" kern="0" dirty="0">
                <a:solidFill>
                  <a:srgbClr val="C00000"/>
                </a:solidFill>
              </a:rPr>
              <a:t> nZEB </a:t>
            </a:r>
            <a:r>
              <a:rPr lang="fr-BE" sz="1403" kern="0" dirty="0" err="1">
                <a:solidFill>
                  <a:srgbClr val="C00000"/>
                </a:solidFill>
              </a:rPr>
              <a:t>principle</a:t>
            </a:r>
            <a:r>
              <a:rPr lang="fr-BE" sz="1403" kern="0" dirty="0">
                <a:solidFill>
                  <a:srgbClr val="C00000"/>
                </a:solidFill>
              </a:rPr>
              <a:t> in new </a:t>
            </a:r>
            <a:r>
              <a:rPr lang="fr-BE" sz="1403" kern="0" dirty="0" err="1">
                <a:solidFill>
                  <a:srgbClr val="C00000"/>
                </a:solidFill>
              </a:rPr>
              <a:t>build</a:t>
            </a:r>
            <a:r>
              <a:rPr lang="fr-BE" sz="1403" kern="0" dirty="0">
                <a:solidFill>
                  <a:srgbClr val="C00000"/>
                </a:solidFill>
              </a:rPr>
              <a:t> &amp; </a:t>
            </a:r>
            <a:r>
              <a:rPr lang="fr-BE" sz="1403" kern="0" dirty="0" err="1">
                <a:solidFill>
                  <a:srgbClr val="C00000"/>
                </a:solidFill>
              </a:rPr>
              <a:t>renovation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</a:p>
          <a:p>
            <a:pPr marL="200391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Shared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common</a:t>
            </a:r>
            <a:r>
              <a:rPr lang="fr-BE" sz="1403" kern="0" dirty="0">
                <a:solidFill>
                  <a:srgbClr val="C00000"/>
                </a:solidFill>
              </a:rPr>
              <a:t> goal for 2050 to </a:t>
            </a:r>
            <a:r>
              <a:rPr lang="fr-BE" sz="1403" kern="0" dirty="0" err="1">
                <a:solidFill>
                  <a:srgbClr val="C00000"/>
                </a:solidFill>
              </a:rPr>
              <a:t>leverage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renovation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strategies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16891" y="1981688"/>
            <a:ext cx="5854344" cy="740011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Increased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productivity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at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work</a:t>
            </a:r>
            <a:r>
              <a:rPr lang="fr-BE" sz="1403" kern="0" dirty="0">
                <a:solidFill>
                  <a:srgbClr val="C00000"/>
                </a:solidFill>
              </a:rPr>
              <a:t>; </a:t>
            </a:r>
            <a:r>
              <a:rPr lang="fr-BE" sz="1403" kern="0" dirty="0" err="1">
                <a:solidFill>
                  <a:srgbClr val="C00000"/>
                </a:solidFill>
              </a:rPr>
              <a:t>learning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abilities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at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school</a:t>
            </a:r>
            <a:r>
              <a:rPr lang="fr-BE" sz="1403" kern="0" dirty="0">
                <a:solidFill>
                  <a:srgbClr val="C00000"/>
                </a:solidFill>
              </a:rPr>
              <a:t>, etc…</a:t>
            </a:r>
          </a:p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Reduction</a:t>
            </a:r>
            <a:r>
              <a:rPr lang="fr-BE" sz="1403" kern="0" dirty="0">
                <a:solidFill>
                  <a:srgbClr val="C00000"/>
                </a:solidFill>
              </a:rPr>
              <a:t> in </a:t>
            </a:r>
            <a:r>
              <a:rPr lang="fr-BE" sz="1403" kern="0" dirty="0" err="1">
                <a:solidFill>
                  <a:srgbClr val="C00000"/>
                </a:solidFill>
              </a:rPr>
              <a:t>healthcare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costs</a:t>
            </a:r>
            <a:r>
              <a:rPr lang="fr-BE" sz="1403" kern="0" dirty="0">
                <a:solidFill>
                  <a:srgbClr val="C00000"/>
                </a:solidFill>
              </a:rPr>
              <a:t>; </a:t>
            </a:r>
            <a:r>
              <a:rPr lang="fr-BE" sz="1403" kern="0" dirty="0" err="1">
                <a:solidFill>
                  <a:srgbClr val="C00000"/>
                </a:solidFill>
              </a:rPr>
              <a:t>maintaining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elderly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at</a:t>
            </a:r>
            <a:r>
              <a:rPr lang="fr-BE" sz="1403" kern="0" dirty="0">
                <a:solidFill>
                  <a:srgbClr val="C00000"/>
                </a:solidFill>
              </a:rPr>
              <a:t> home, etc… </a:t>
            </a:r>
          </a:p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Reduction</a:t>
            </a:r>
            <a:r>
              <a:rPr lang="fr-BE" sz="1403" kern="0" dirty="0">
                <a:solidFill>
                  <a:srgbClr val="C00000"/>
                </a:solidFill>
              </a:rPr>
              <a:t> in </a:t>
            </a:r>
            <a:r>
              <a:rPr lang="fr-BE" sz="1403" kern="0" dirty="0" err="1">
                <a:solidFill>
                  <a:srgbClr val="C00000"/>
                </a:solidFill>
              </a:rPr>
              <a:t>energy</a:t>
            </a:r>
            <a:r>
              <a:rPr lang="fr-BE" sz="1403" kern="0" dirty="0">
                <a:solidFill>
                  <a:srgbClr val="C00000"/>
                </a:solidFill>
              </a:rPr>
              <a:t> infrastructure </a:t>
            </a:r>
            <a:r>
              <a:rPr lang="fr-BE" sz="1403" kern="0" dirty="0" err="1">
                <a:solidFill>
                  <a:srgbClr val="C00000"/>
                </a:solidFill>
              </a:rPr>
              <a:t>cost</a:t>
            </a:r>
            <a:r>
              <a:rPr lang="fr-BE" sz="1403" kern="0" dirty="0">
                <a:solidFill>
                  <a:srgbClr val="C00000"/>
                </a:solidFill>
              </a:rPr>
              <a:t> (</a:t>
            </a:r>
            <a:r>
              <a:rPr lang="fr-BE" sz="1403" kern="0" dirty="0" err="1">
                <a:solidFill>
                  <a:srgbClr val="C00000"/>
                </a:solidFill>
              </a:rPr>
              <a:t>reduced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peak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load</a:t>
            </a:r>
            <a:r>
              <a:rPr lang="fr-BE" sz="1403" kern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16890" y="3046401"/>
            <a:ext cx="5854345" cy="740011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>
                <a:solidFill>
                  <a:srgbClr val="C00000"/>
                </a:solidFill>
              </a:rPr>
              <a:t>Via </a:t>
            </a:r>
            <a:r>
              <a:rPr lang="fr-BE" sz="1403" kern="0" dirty="0" err="1">
                <a:solidFill>
                  <a:srgbClr val="C00000"/>
                </a:solidFill>
              </a:rPr>
              <a:t>stronger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EPCs</a:t>
            </a:r>
            <a:r>
              <a:rPr lang="fr-BE" sz="1403" kern="0" dirty="0">
                <a:solidFill>
                  <a:srgbClr val="C00000"/>
                </a:solidFill>
              </a:rPr>
              <a:t>, building </a:t>
            </a:r>
            <a:r>
              <a:rPr lang="fr-BE" sz="1403" kern="0" dirty="0" err="1">
                <a:solidFill>
                  <a:srgbClr val="C00000"/>
                </a:solidFill>
              </a:rPr>
              <a:t>renovation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passports</a:t>
            </a:r>
            <a:r>
              <a:rPr lang="fr-BE" sz="1403" kern="0" dirty="0">
                <a:solidFill>
                  <a:srgbClr val="C00000"/>
                </a:solidFill>
              </a:rPr>
              <a:t>, </a:t>
            </a:r>
            <a:r>
              <a:rPr lang="fr-BE" sz="1403" kern="0" dirty="0" err="1">
                <a:solidFill>
                  <a:srgbClr val="C00000"/>
                </a:solidFill>
              </a:rPr>
              <a:t>renovation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advice</a:t>
            </a:r>
            <a:endParaRPr lang="fr-BE" sz="1403" kern="0" dirty="0">
              <a:solidFill>
                <a:srgbClr val="C00000"/>
              </a:solidFill>
            </a:endParaRPr>
          </a:p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>
                <a:solidFill>
                  <a:srgbClr val="C00000"/>
                </a:solidFill>
              </a:rPr>
              <a:t>More </a:t>
            </a:r>
            <a:r>
              <a:rPr lang="fr-BE" sz="1403" kern="0" dirty="0" err="1">
                <a:solidFill>
                  <a:srgbClr val="C00000"/>
                </a:solidFill>
              </a:rPr>
              <a:t>meaningful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renovation</a:t>
            </a:r>
            <a:r>
              <a:rPr lang="fr-BE" sz="1403" kern="0" dirty="0">
                <a:solidFill>
                  <a:srgbClr val="C00000"/>
                </a:solidFill>
              </a:rPr>
              <a:t>: </a:t>
            </a:r>
            <a:r>
              <a:rPr lang="fr-BE" sz="1403" kern="0" dirty="0" err="1">
                <a:solidFill>
                  <a:srgbClr val="C00000"/>
                </a:solidFill>
              </a:rPr>
              <a:t>savings</a:t>
            </a:r>
            <a:r>
              <a:rPr lang="fr-BE" sz="1403" kern="0" dirty="0">
                <a:solidFill>
                  <a:srgbClr val="C00000"/>
                </a:solidFill>
              </a:rPr>
              <a:t>, </a:t>
            </a:r>
            <a:r>
              <a:rPr lang="fr-BE" sz="1403" kern="0" dirty="0" err="1">
                <a:solidFill>
                  <a:srgbClr val="C00000"/>
                </a:solidFill>
              </a:rPr>
              <a:t>comfort</a:t>
            </a:r>
            <a:r>
              <a:rPr lang="fr-BE" sz="1403" kern="0" dirty="0">
                <a:solidFill>
                  <a:srgbClr val="C00000"/>
                </a:solidFill>
              </a:rPr>
              <a:t>, </a:t>
            </a:r>
            <a:r>
              <a:rPr lang="fr-BE" sz="1403" kern="0" dirty="0" err="1">
                <a:solidFill>
                  <a:srgbClr val="C00000"/>
                </a:solidFill>
              </a:rPr>
              <a:t>health</a:t>
            </a:r>
            <a:r>
              <a:rPr lang="fr-BE" sz="1403" kern="0" dirty="0">
                <a:solidFill>
                  <a:srgbClr val="C00000"/>
                </a:solidFill>
              </a:rPr>
              <a:t> etc…</a:t>
            </a:r>
          </a:p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Improving</a:t>
            </a:r>
            <a:r>
              <a:rPr lang="fr-BE" sz="1403" kern="0" dirty="0">
                <a:solidFill>
                  <a:srgbClr val="C00000"/>
                </a:solidFill>
              </a:rPr>
              <a:t> Green value </a:t>
            </a:r>
            <a:r>
              <a:rPr lang="fr-BE" sz="1403" kern="0" dirty="0" err="1">
                <a:solidFill>
                  <a:srgbClr val="C00000"/>
                </a:solidFill>
              </a:rPr>
              <a:t>requires</a:t>
            </a:r>
            <a:r>
              <a:rPr lang="fr-BE" sz="1403" kern="0" dirty="0">
                <a:solidFill>
                  <a:srgbClr val="C00000"/>
                </a:solidFill>
              </a:rPr>
              <a:t> good planning &amp; </a:t>
            </a:r>
            <a:r>
              <a:rPr lang="fr-BE" sz="1403" kern="0" dirty="0" err="1">
                <a:solidFill>
                  <a:srgbClr val="C00000"/>
                </a:solidFill>
              </a:rPr>
              <a:t>processes</a:t>
            </a:r>
            <a:endParaRPr lang="fr-BE" sz="1403" kern="0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16891" y="4068181"/>
            <a:ext cx="5854344" cy="740011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Tackling</a:t>
            </a:r>
            <a:r>
              <a:rPr lang="fr-BE" sz="1403" kern="0" dirty="0">
                <a:solidFill>
                  <a:srgbClr val="C00000"/>
                </a:solidFill>
              </a:rPr>
              <a:t> fuel </a:t>
            </a:r>
            <a:r>
              <a:rPr lang="fr-BE" sz="1403" kern="0" dirty="0" err="1">
                <a:solidFill>
                  <a:srgbClr val="C00000"/>
                </a:solidFill>
              </a:rPr>
              <a:t>povery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through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dedicated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funding</a:t>
            </a:r>
            <a:r>
              <a:rPr lang="fr-BE" sz="1403" kern="0" dirty="0">
                <a:solidFill>
                  <a:srgbClr val="C00000"/>
                </a:solidFill>
              </a:rPr>
              <a:t> &amp; planning </a:t>
            </a:r>
          </a:p>
          <a:p>
            <a:pPr marL="200391" lvl="3" indent="-200391" defTabSz="1068751">
              <a:buFont typeface="Arial" panose="020B0604020202020204" pitchFamily="34" charset="0"/>
              <a:buChar char="•"/>
            </a:pPr>
            <a:r>
              <a:rPr lang="fr-BE" sz="1403" kern="0" dirty="0" err="1">
                <a:solidFill>
                  <a:srgbClr val="C00000"/>
                </a:solidFill>
              </a:rPr>
              <a:t>Linking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financing</a:t>
            </a:r>
            <a:r>
              <a:rPr lang="fr-BE" sz="1403" kern="0" dirty="0">
                <a:solidFill>
                  <a:srgbClr val="C00000"/>
                </a:solidFill>
              </a:rPr>
              <a:t> to ambition = </a:t>
            </a:r>
            <a:r>
              <a:rPr lang="fr-BE" sz="1403" kern="0" dirty="0" err="1">
                <a:solidFill>
                  <a:srgbClr val="C00000"/>
                </a:solidFill>
              </a:rPr>
              <a:t>encouraging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projects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that</a:t>
            </a:r>
            <a:r>
              <a:rPr lang="fr-BE" sz="1403" kern="0" dirty="0">
                <a:solidFill>
                  <a:srgbClr val="C00000"/>
                </a:solidFill>
              </a:rPr>
              <a:t> </a:t>
            </a:r>
            <a:r>
              <a:rPr lang="fr-BE" sz="1403" kern="0" dirty="0" err="1">
                <a:solidFill>
                  <a:srgbClr val="C00000"/>
                </a:solidFill>
              </a:rPr>
              <a:t>deliver</a:t>
            </a:r>
            <a:r>
              <a:rPr lang="fr-BE" sz="1403" kern="0" dirty="0">
                <a:solidFill>
                  <a:srgbClr val="C00000"/>
                </a:solidFill>
              </a:rPr>
              <a:t> more for </a:t>
            </a:r>
            <a:r>
              <a:rPr lang="fr-BE" sz="1403" kern="0" dirty="0" err="1">
                <a:solidFill>
                  <a:srgbClr val="C00000"/>
                </a:solidFill>
              </a:rPr>
              <a:t>citizens</a:t>
            </a:r>
            <a:r>
              <a:rPr lang="fr-BE" sz="1403" kern="0" dirty="0">
                <a:solidFill>
                  <a:srgbClr val="C00000"/>
                </a:solidFill>
              </a:rPr>
              <a:t> &amp; society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241" y="5064496"/>
            <a:ext cx="950599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068751"/>
            <a:r>
              <a:rPr lang="fr-BE" sz="1600" b="1" i="1" kern="0" dirty="0">
                <a:solidFill>
                  <a:sysClr val="windowText" lastClr="000000"/>
                </a:solidFill>
              </a:rPr>
              <a:t>The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higher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the ambition in EPBD, the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better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the planning of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renovation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strategies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, the more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aware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citizens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become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of all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these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benefits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, the more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likely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the Clean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Energy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Package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will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deliver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these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</a:t>
            </a:r>
            <a:r>
              <a:rPr lang="fr-BE" sz="1600" b="1" i="1" kern="0" dirty="0" err="1">
                <a:solidFill>
                  <a:sysClr val="windowText" lastClr="000000"/>
                </a:solidFill>
              </a:rPr>
              <a:t>co-benefits</a:t>
            </a:r>
            <a:r>
              <a:rPr lang="fr-BE" sz="1600" b="1" i="1" kern="0" dirty="0">
                <a:solidFill>
                  <a:sysClr val="windowText" lastClr="000000"/>
                </a:solidFill>
              </a:rPr>
              <a:t> for all</a:t>
            </a:r>
          </a:p>
        </p:txBody>
      </p:sp>
    </p:spTree>
    <p:extLst>
      <p:ext uri="{BB962C8B-B14F-4D97-AF65-F5344CB8AC3E}">
        <p14:creationId xmlns:p14="http://schemas.microsoft.com/office/powerpoint/2010/main" val="33713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2732" y="4677027"/>
            <a:ext cx="7772400" cy="1109580"/>
          </a:xfrm>
          <a:prstGeom prst="rect">
            <a:avLst/>
          </a:prstGeom>
        </p:spPr>
        <p:txBody>
          <a:bodyPr vert="horz" lIns="106912" tIns="53456" rIns="106912" bIns="53456" rtlCol="0" anchor="ctr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IE" b="1" dirty="0">
                <a:solidFill>
                  <a:srgbClr val="C00000"/>
                </a:solidFill>
                <a:latin typeface="Euphemia" pitchFamily="34" charset="0"/>
              </a:rPr>
              <a:t>www.renovate-europe.eu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8971" r="8064" b="10184"/>
          <a:stretch/>
        </p:blipFill>
        <p:spPr bwMode="auto">
          <a:xfrm>
            <a:off x="810196" y="52139"/>
            <a:ext cx="9144001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9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7" y="917699"/>
            <a:ext cx="7127873" cy="468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2"/>
          <p:cNvSpPr txBox="1">
            <a:spLocks/>
          </p:cNvSpPr>
          <p:nvPr/>
        </p:nvSpPr>
        <p:spPr>
          <a:xfrm>
            <a:off x="378348" y="240753"/>
            <a:ext cx="9780382" cy="604938"/>
          </a:xfrm>
          <a:prstGeom prst="rect">
            <a:avLst/>
          </a:prstGeom>
        </p:spPr>
        <p:txBody>
          <a:bodyPr vert="horz" lIns="106912" tIns="53456" rIns="106912" bIns="53456" rtlCol="0" anchor="b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>
                <a:solidFill>
                  <a:srgbClr val="C00000"/>
                </a:solidFill>
              </a:rPr>
              <a:t>About The Campaign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416085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Partners of The Campaign in 2017: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845691"/>
            <a:ext cx="5992714" cy="468812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05861" y="2573883"/>
            <a:ext cx="6685055" cy="3013048"/>
          </a:xfrm>
          <a:custGeom>
            <a:avLst/>
            <a:gdLst>
              <a:gd name="connsiteX0" fmla="*/ 5378823 w 6902823"/>
              <a:gd name="connsiteY0" fmla="*/ 8965 h 3290047"/>
              <a:gd name="connsiteX1" fmla="*/ 6893858 w 6902823"/>
              <a:gd name="connsiteY1" fmla="*/ 0 h 3290047"/>
              <a:gd name="connsiteX2" fmla="*/ 6902823 w 6902823"/>
              <a:gd name="connsiteY2" fmla="*/ 2707342 h 3290047"/>
              <a:gd name="connsiteX3" fmla="*/ 1667435 w 6902823"/>
              <a:gd name="connsiteY3" fmla="*/ 3290047 h 3290047"/>
              <a:gd name="connsiteX4" fmla="*/ 286870 w 6902823"/>
              <a:gd name="connsiteY4" fmla="*/ 3290047 h 3290047"/>
              <a:gd name="connsiteX5" fmla="*/ 304800 w 6902823"/>
              <a:gd name="connsiteY5" fmla="*/ 1640542 h 3290047"/>
              <a:gd name="connsiteX6" fmla="*/ 0 w 6902823"/>
              <a:gd name="connsiteY6" fmla="*/ 1210236 h 3290047"/>
              <a:gd name="connsiteX7" fmla="*/ 394447 w 6902823"/>
              <a:gd name="connsiteY7" fmla="*/ 1362636 h 3290047"/>
              <a:gd name="connsiteX8" fmla="*/ 4347882 w 6902823"/>
              <a:gd name="connsiteY8" fmla="*/ 1353671 h 3290047"/>
              <a:gd name="connsiteX9" fmla="*/ 4338917 w 6902823"/>
              <a:gd name="connsiteY9" fmla="*/ 753036 h 3290047"/>
              <a:gd name="connsiteX10" fmla="*/ 5405717 w 6902823"/>
              <a:gd name="connsiteY10" fmla="*/ 744071 h 3290047"/>
              <a:gd name="connsiteX11" fmla="*/ 5378823 w 6902823"/>
              <a:gd name="connsiteY11" fmla="*/ 8965 h 329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2823" h="3290047">
                <a:moveTo>
                  <a:pt x="5378823" y="8965"/>
                </a:moveTo>
                <a:lnTo>
                  <a:pt x="6893858" y="0"/>
                </a:lnTo>
                <a:cubicBezTo>
                  <a:pt x="6896846" y="902447"/>
                  <a:pt x="6899835" y="1804895"/>
                  <a:pt x="6902823" y="2707342"/>
                </a:cubicBezTo>
                <a:lnTo>
                  <a:pt x="1667435" y="3290047"/>
                </a:lnTo>
                <a:lnTo>
                  <a:pt x="286870" y="3290047"/>
                </a:lnTo>
                <a:lnTo>
                  <a:pt x="304800" y="1640542"/>
                </a:lnTo>
                <a:lnTo>
                  <a:pt x="0" y="1210236"/>
                </a:lnTo>
                <a:lnTo>
                  <a:pt x="394447" y="1362636"/>
                </a:lnTo>
                <a:lnTo>
                  <a:pt x="4347882" y="1353671"/>
                </a:lnTo>
                <a:lnTo>
                  <a:pt x="4338917" y="753036"/>
                </a:lnTo>
                <a:lnTo>
                  <a:pt x="5405717" y="744071"/>
                </a:lnTo>
                <a:lnTo>
                  <a:pt x="5378823" y="896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 rot="16200000">
            <a:off x="-1385781" y="3041669"/>
            <a:ext cx="341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C0504D"/>
                </a:solidFill>
              </a:rPr>
              <a:t>14 National Partners!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10601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16"/>
          <p:cNvSpPr txBox="1">
            <a:spLocks noChangeArrowheads="1"/>
          </p:cNvSpPr>
          <p:nvPr/>
        </p:nvSpPr>
        <p:spPr bwMode="auto">
          <a:xfrm>
            <a:off x="393497" y="176361"/>
            <a:ext cx="7510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European Parliament Support</a:t>
            </a:r>
          </a:p>
        </p:txBody>
      </p:sp>
      <p:sp>
        <p:nvSpPr>
          <p:cNvPr id="282628" name="Rectangle 21"/>
          <p:cNvSpPr>
            <a:spLocks noChangeArrowheads="1"/>
          </p:cNvSpPr>
          <p:nvPr/>
        </p:nvSpPr>
        <p:spPr bwMode="auto">
          <a:xfrm>
            <a:off x="2795834" y="3174382"/>
            <a:ext cx="184731" cy="3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1563"/>
            <a:endParaRPr lang="en-IE" altLang="en-US" sz="1841">
              <a:solidFill>
                <a:srgbClr val="000000"/>
              </a:solidFill>
            </a:endParaRPr>
          </a:p>
        </p:txBody>
      </p:sp>
      <p:sp>
        <p:nvSpPr>
          <p:cNvPr id="282629" name="Rectangle 23"/>
          <p:cNvSpPr>
            <a:spLocks noChangeArrowheads="1"/>
          </p:cNvSpPr>
          <p:nvPr/>
        </p:nvSpPr>
        <p:spPr bwMode="auto">
          <a:xfrm>
            <a:off x="2795834" y="3775568"/>
            <a:ext cx="184731" cy="3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1563"/>
            <a:endParaRPr lang="fr-FR" altLang="en-US" sz="184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630" name="Rectangle 24"/>
          <p:cNvSpPr>
            <a:spLocks noChangeArrowheads="1"/>
          </p:cNvSpPr>
          <p:nvPr/>
        </p:nvSpPr>
        <p:spPr bwMode="auto">
          <a:xfrm>
            <a:off x="2795834" y="3775568"/>
            <a:ext cx="184731" cy="3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1563"/>
            <a:endParaRPr lang="fr-FR" altLang="en-US" sz="184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5" y="972790"/>
            <a:ext cx="2038569" cy="27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bedded image perma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5" y="1145808"/>
            <a:ext cx="2019958" cy="26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bedded image perma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3" y="1398303"/>
            <a:ext cx="2014665" cy="2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bedded image perma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1" y="1587675"/>
            <a:ext cx="2019958" cy="26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bedded image permali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53" y="1840169"/>
            <a:ext cx="2019958" cy="26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mbedded image permal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96" y="2029540"/>
            <a:ext cx="1932925" cy="27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mbedded image permalin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38" y="2282035"/>
            <a:ext cx="1912410" cy="27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10834" r="32396" b="8055"/>
          <a:stretch/>
        </p:blipFill>
        <p:spPr>
          <a:xfrm>
            <a:off x="2791432" y="2507495"/>
            <a:ext cx="2019958" cy="2730684"/>
          </a:xfrm>
          <a:prstGeom prst="rect">
            <a:avLst/>
          </a:prstGeom>
        </p:spPr>
      </p:pic>
      <p:pic>
        <p:nvPicPr>
          <p:cNvPr id="15" name="Picture 16" descr="Embedded image permalin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39" y="2279709"/>
            <a:ext cx="3639494" cy="26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118372" y="1152701"/>
            <a:ext cx="73360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97 MEP’s Support our Campaign</a:t>
            </a:r>
          </a:p>
          <a:p>
            <a:pPr algn="r"/>
            <a:r>
              <a:rPr lang="en-GB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From 22 Countries and</a:t>
            </a:r>
          </a:p>
          <a:p>
            <a:pPr algn="r"/>
            <a:r>
              <a:rPr lang="en-GB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 Political Groups</a:t>
            </a:r>
          </a:p>
        </p:txBody>
      </p:sp>
    </p:spTree>
    <p:extLst>
      <p:ext uri="{BB962C8B-B14F-4D97-AF65-F5344CB8AC3E}">
        <p14:creationId xmlns:p14="http://schemas.microsoft.com/office/powerpoint/2010/main" val="2145988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281" y="341635"/>
            <a:ext cx="9437331" cy="323764"/>
          </a:xfrm>
        </p:spPr>
        <p:txBody>
          <a:bodyPr/>
          <a:lstStyle/>
          <a:p>
            <a:r>
              <a:rPr lang="fr-BE" sz="4000" b="1" dirty="0">
                <a:solidFill>
                  <a:srgbClr val="C00000"/>
                </a:solidFill>
              </a:rPr>
              <a:t>Renovate Europe – </a:t>
            </a:r>
            <a:r>
              <a:rPr lang="fr-BE" sz="4000" b="1" dirty="0" err="1">
                <a:solidFill>
                  <a:srgbClr val="C00000"/>
                </a:solidFill>
              </a:rPr>
              <a:t>Some</a:t>
            </a:r>
            <a:r>
              <a:rPr lang="fr-BE" sz="4000" b="1" dirty="0">
                <a:solidFill>
                  <a:srgbClr val="C00000"/>
                </a:solidFill>
              </a:rPr>
              <a:t> </a:t>
            </a:r>
            <a:r>
              <a:rPr lang="fr-BE" sz="4000" b="1" dirty="0" err="1">
                <a:solidFill>
                  <a:srgbClr val="C00000"/>
                </a:solidFill>
              </a:rPr>
              <a:t>Activities</a:t>
            </a:r>
            <a:r>
              <a:rPr lang="fr-BE" sz="4000" b="1" dirty="0">
                <a:solidFill>
                  <a:srgbClr val="C00000"/>
                </a:solidFill>
              </a:rPr>
              <a:t>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4" y="3428107"/>
            <a:ext cx="2660805" cy="199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4" y="1344574"/>
            <a:ext cx="2660806" cy="2006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893858"/>
            <a:ext cx="3501819" cy="3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14" y="1526822"/>
            <a:ext cx="1936338" cy="27438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03" y="4514394"/>
            <a:ext cx="1400582" cy="1021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15" y="4542403"/>
            <a:ext cx="1288486" cy="94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39" y="4514393"/>
            <a:ext cx="1378108" cy="10019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10" y="1675274"/>
            <a:ext cx="3667828" cy="25551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0078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Energy Security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EU Imports 53% of its Energy Needs</a:t>
            </a:r>
          </a:p>
          <a:p>
            <a:r>
              <a:rPr lang="en-IE" sz="2800" b="1" dirty="0"/>
              <a:t>Cost of Imports: More Than €400 billion per year</a:t>
            </a:r>
          </a:p>
          <a:p>
            <a:endParaRPr lang="en-IE" sz="2800" b="1" dirty="0"/>
          </a:p>
          <a:p>
            <a:r>
              <a:rPr lang="en-IE" sz="2800" b="1" dirty="0"/>
              <a:t>June 18</a:t>
            </a:r>
            <a:r>
              <a:rPr lang="en-IE" sz="2800" b="1" baseline="30000" dirty="0"/>
              <a:t>th</a:t>
            </a:r>
            <a:r>
              <a:rPr lang="en-IE" sz="2800" b="1" dirty="0"/>
              <a:t> = EU Energy Dependence Day in 2015</a:t>
            </a:r>
          </a:p>
          <a:p>
            <a:endParaRPr lang="en-IE" sz="2800" b="1" dirty="0"/>
          </a:p>
          <a:p>
            <a:r>
              <a:rPr lang="en-IE" sz="2800" b="1" dirty="0"/>
              <a:t>Deep Renovation Reduces Demand</a:t>
            </a:r>
          </a:p>
          <a:p>
            <a:r>
              <a:rPr lang="en-IE" sz="2800" b="1" dirty="0"/>
              <a:t>Push EU Energy Dependence Day Back</a:t>
            </a:r>
          </a:p>
          <a:p>
            <a:endParaRPr lang="en-IE" sz="2800" b="1" dirty="0"/>
          </a:p>
          <a:p>
            <a:r>
              <a:rPr lang="en-IE" sz="2800" b="1" dirty="0"/>
              <a:t>1% Increase in Energy Efficiency reduces Gas Imports by 2.6%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288878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43257"/>
            <a:ext cx="5866810" cy="584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826673"/>
            <a:ext cx="2686006" cy="366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5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78348" y="5609252"/>
            <a:ext cx="100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8348" y="240753"/>
            <a:ext cx="9780382" cy="604938"/>
          </a:xfrm>
        </p:spPr>
        <p:txBody>
          <a:bodyPr anchor="b" anchorCtr="0"/>
          <a:lstStyle/>
          <a:p>
            <a:r>
              <a:rPr lang="en-IE" sz="4000" b="1" dirty="0">
                <a:solidFill>
                  <a:srgbClr val="C00000"/>
                </a:solidFill>
              </a:rPr>
              <a:t>…Its An Investment Opportunity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03" y="5109144"/>
            <a:ext cx="1324465" cy="49667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8148" y="1104849"/>
            <a:ext cx="9780382" cy="3917306"/>
          </a:xfrm>
          <a:prstGeom prst="rect">
            <a:avLst/>
          </a:prstGeom>
        </p:spPr>
        <p:txBody>
          <a:bodyPr vert="horz" lIns="106912" tIns="53456" rIns="106912" bIns="53456" rtlCol="0" anchor="t" anchorCtr="0">
            <a:noAutofit/>
          </a:bodyPr>
          <a:lstStyle>
            <a:lvl1pPr algn="l" defTabSz="534558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/>
              <a:t>Investment Need = €100 billion Per Year</a:t>
            </a:r>
          </a:p>
          <a:p>
            <a:r>
              <a:rPr lang="en-IE" sz="2800" b="1" dirty="0"/>
              <a:t>Equates to About 0.7% GDP</a:t>
            </a:r>
          </a:p>
          <a:p>
            <a:endParaRPr lang="en-IE" sz="2800" b="1" dirty="0"/>
          </a:p>
          <a:p>
            <a:r>
              <a:rPr lang="en-IE" sz="2800" b="1" dirty="0"/>
              <a:t>Rate of Return 11-14%</a:t>
            </a:r>
          </a:p>
          <a:p>
            <a:endParaRPr lang="en-IE" sz="2800" b="1" dirty="0"/>
          </a:p>
          <a:p>
            <a:r>
              <a:rPr lang="en-IE" sz="2800" b="1" dirty="0"/>
              <a:t>Savings From Day One Across the Life of the Building</a:t>
            </a:r>
          </a:p>
          <a:p>
            <a:r>
              <a:rPr lang="en-IE" sz="2800" b="1" dirty="0"/>
              <a:t>Suitable for Institutional Investors</a:t>
            </a:r>
          </a:p>
          <a:p>
            <a:endParaRPr lang="en-IE" sz="2800" b="1" dirty="0"/>
          </a:p>
          <a:p>
            <a:r>
              <a:rPr lang="en-IE" sz="2800" b="1" dirty="0"/>
              <a:t>See EEFIG Report and DEEP database (7,800 examples)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040" y="5609252"/>
            <a:ext cx="66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1200" b="1" dirty="0">
                <a:solidFill>
                  <a:prstClr val="black"/>
                </a:solidFill>
              </a:rPr>
              <a:t>Buildings Briefing at European Parliament – 10</a:t>
            </a:r>
            <a:r>
              <a:rPr lang="en-IE" sz="1200" b="1" baseline="30000" dirty="0">
                <a:solidFill>
                  <a:prstClr val="black"/>
                </a:solidFill>
              </a:rPr>
              <a:t>th</a:t>
            </a:r>
            <a:r>
              <a:rPr lang="en-IE" sz="1200" b="1" dirty="0">
                <a:solidFill>
                  <a:prstClr val="black"/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276106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3" t="22283" r="19787" b="27973"/>
          <a:stretch/>
        </p:blipFill>
        <p:spPr bwMode="auto">
          <a:xfrm>
            <a:off x="0" y="-18405"/>
            <a:ext cx="10693400" cy="60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6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Thème Office">
  <a:themeElements>
    <a:clrScheme name="EPITHETE">
      <a:dk1>
        <a:srgbClr val="575756"/>
      </a:dk1>
      <a:lt1>
        <a:srgbClr val="FFFFFF"/>
      </a:lt1>
      <a:dk2>
        <a:srgbClr val="FEDA1A"/>
      </a:dk2>
      <a:lt2>
        <a:srgbClr val="000000"/>
      </a:lt2>
      <a:accent1>
        <a:srgbClr val="CE1431"/>
      </a:accent1>
      <a:accent2>
        <a:srgbClr val="E5531A"/>
      </a:accent2>
      <a:accent3>
        <a:srgbClr val="67B9B0"/>
      </a:accent3>
      <a:accent4>
        <a:srgbClr val="219CDC"/>
      </a:accent4>
      <a:accent5>
        <a:srgbClr val="17428C"/>
      </a:accent5>
      <a:accent6>
        <a:srgbClr val="96BF0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753</Words>
  <Application>Microsoft Office PowerPoint</Application>
  <PresentationFormat>Custom</PresentationFormat>
  <Paragraphs>127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Euphemia</vt:lpstr>
      <vt:lpstr>Times New Roman</vt:lpstr>
      <vt:lpstr>Wingdings</vt:lpstr>
      <vt:lpstr>Wingdings 3</vt:lpstr>
      <vt:lpstr>Office Theme</vt:lpstr>
      <vt:lpstr>6_Thème Office</vt:lpstr>
      <vt:lpstr>PowerPoint Presentation</vt:lpstr>
      <vt:lpstr>PowerPoint Presentation</vt:lpstr>
      <vt:lpstr>Partners of The Campaign in 2017:</vt:lpstr>
      <vt:lpstr>PowerPoint Presentation</vt:lpstr>
      <vt:lpstr>Renovate Europe – Some Activities  </vt:lpstr>
      <vt:lpstr>…Its Energy Security</vt:lpstr>
      <vt:lpstr>PowerPoint Presentation</vt:lpstr>
      <vt:lpstr>…Its An Investment Opportunity</vt:lpstr>
      <vt:lpstr>PowerPoint Presentation</vt:lpstr>
      <vt:lpstr>…Its Local Jobs And Growth</vt:lpstr>
      <vt:lpstr>PowerPoint Presentation</vt:lpstr>
      <vt:lpstr>…Its Health And Well-Being for Consumers</vt:lpstr>
      <vt:lpstr>PowerPoint Presentation</vt:lpstr>
      <vt:lpstr>…Its Smart Development</vt:lpstr>
      <vt:lpstr>PowerPoint Presentation</vt:lpstr>
      <vt:lpstr>…Its CO2 Reductions</vt:lpstr>
      <vt:lpstr>PowerPoint Presentation</vt:lpstr>
      <vt:lpstr>Concluding remarks :  where to focus in the package to enable co-benefits 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EuroACE</dc:creator>
  <cp:lastModifiedBy>Adrian Joyce</cp:lastModifiedBy>
  <cp:revision>252</cp:revision>
  <cp:lastPrinted>2014-05-14T14:34:13Z</cp:lastPrinted>
  <dcterms:created xsi:type="dcterms:W3CDTF">2010-11-20T21:04:23Z</dcterms:created>
  <dcterms:modified xsi:type="dcterms:W3CDTF">2017-03-10T07:03:40Z</dcterms:modified>
</cp:coreProperties>
</file>